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74" r:id="rId14"/>
    <p:sldId id="269" r:id="rId15"/>
    <p:sldId id="270" r:id="rId16"/>
    <p:sldId id="271" r:id="rId17"/>
    <p:sldId id="272" r:id="rId18"/>
    <p:sldId id="275" r:id="rId19"/>
    <p:sldId id="27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9FA824"/>
    <a:srgbClr val="CCCC00"/>
    <a:srgbClr val="CC9900"/>
    <a:srgbClr val="FFFF66"/>
    <a:srgbClr val="DDDDDD"/>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132" autoAdjust="0"/>
    <p:restoredTop sz="78233" autoAdjust="0"/>
  </p:normalViewPr>
  <p:slideViewPr>
    <p:cSldViewPr>
      <p:cViewPr varScale="1">
        <p:scale>
          <a:sx n="60" d="100"/>
          <a:sy n="60" d="100"/>
        </p:scale>
        <p:origin x="-12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23CCB7-BA84-4947-98A1-840A221394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C3084B3-EB4B-4866-8DD6-96704A33DEC0}" type="slidenum">
              <a:rPr lang="en-US" smtClean="0"/>
              <a:pPr/>
              <a:t>1</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This presentation covers topics including sedimentation, over-fishing, careless recreation, and climate change.  Each topic has its own overview and focuses on its impacts on coral reefs.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04A9F69-0B97-4692-BBAB-0EA6050134A9}" type="slidenum">
              <a:rPr lang="en-US" smtClean="0"/>
              <a:pPr/>
              <a:t>10</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Coral reefs draws people of all backgrounds and ages.  Different people use the reef for different reasons from boating and surfing, to snorkeling and diving, to fishing and other various forms of uses.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DAB7D4-7170-462B-B7FF-437F37E10195}" type="slidenum">
              <a:rPr lang="en-US" smtClean="0"/>
              <a:pPr/>
              <a:t>11</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Simply touching coral can kill the fragile polyps that make up a reef.  A coral reef that took years to grow and multiply can be instantly broken off by a careless snorkeler or diver that stands on or bumps up against a coral head.  Many boats that anchor over a reef can take out numerous coral heads simply by dragging an anchor across the reef.  Abandoned fishing gear, often referred to as “ghost gear,” can land on coral reefs and kill it by smothering it or by breaking of pieces of coral as the ghost gear drifts with currents.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EA8A4BF-BBA5-47E1-9CD7-699BA216FC64}" type="slidenum">
              <a:rPr lang="en-US" smtClean="0"/>
              <a:pPr/>
              <a:t>12</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Many times, coral reefs are damage due to lack of knowledge or education by those who use it.  We can educate others by kindly asking fellow snorkelers and divers not to touch the reef.  We can also educate boat captains  by explaining to them how an anchor can wipe out a coral reef and ask them to anchor only in sand or rock.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smtClean="0"/>
              <a:t>Although much less than in the past there is still places where raw sewage goes into the ocean.  We generate a lot of trash which often ends up in the office and on the coral.  An oil spill is a death sentence to any coral covered in it.  We all need to do our part in not polluting.</a:t>
            </a:r>
          </a:p>
        </p:txBody>
      </p:sp>
      <p:sp>
        <p:nvSpPr>
          <p:cNvPr id="34820" name="Slide Number Placeholder 3"/>
          <p:cNvSpPr>
            <a:spLocks noGrp="1"/>
          </p:cNvSpPr>
          <p:nvPr>
            <p:ph type="sldNum" sz="quarter" idx="5"/>
          </p:nvPr>
        </p:nvSpPr>
        <p:spPr>
          <a:noFill/>
        </p:spPr>
        <p:txBody>
          <a:bodyPr/>
          <a:lstStyle/>
          <a:p>
            <a:fld id="{492B7E02-F9C0-4F0E-9513-B4939E091E2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F3EC3AC-2206-415E-92CC-EFA046E85DB6}" type="slidenum">
              <a:rPr lang="en-US" smtClean="0"/>
              <a:pPr/>
              <a:t>14</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Carbon dioxide and other gases warm the surface of the planet naturally by trapping solar heat in the atmosphere. This is a good thing because it keeps our planet habitable. However, by burning fossil fuels such as coal, gas and oil, and clearing forests we have dramatically increased the amount of carbon dioxide in the Earth’s atmosphere and temperatures are rising.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45B5ED-02BD-4B49-976E-1E295F291F2F}" type="slidenum">
              <a:rPr lang="en-US" smtClean="0"/>
              <a:pPr/>
              <a:t>15</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u="sng" smtClean="0"/>
              <a:t>Evidence of climate change can been seen in a variety of ways:</a:t>
            </a:r>
            <a:r>
              <a:rPr lang="en-US" smtClean="0"/>
              <a:t> Heat waves and periods of unusually warm weather, ocean warming, sea-level rise and coastal flooding, glaciers melting, Arctic and Antarctic warming.</a:t>
            </a:r>
          </a:p>
          <a:p>
            <a:pPr eaLnBrk="1" hangingPunct="1"/>
            <a:r>
              <a:rPr lang="en-US" u="sng" smtClean="0"/>
              <a:t>Events that foreshadow impacts with continued warming</a:t>
            </a:r>
            <a:r>
              <a:rPr lang="en-US" smtClean="0"/>
              <a:t>: Spreading disease, earlier spring arrival, plant and animal range shifts and population changes, coral reef bleaching, downpours, heavy snowfalls &amp; flooding, droughts and fires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9FD993D-F367-4000-B434-E0DA4E0C3926}" type="slidenum">
              <a:rPr lang="en-US" smtClean="0"/>
              <a:pPr/>
              <a:t>16</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We need energy to do things like drive a car, fly a plane, or make things in factories.  But we need to use energy wisely if we want to help slow climate change.  Technologies exist today to make cars that run cleaner and burn less gas.  Modernized power plants generate electricity from nonpolluting sources and cut our electricity use through energy efficiency.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6668C4F-C4B8-4E7D-BC6D-570677D97C85}" type="slidenum">
              <a:rPr lang="en-US" smtClean="0"/>
              <a:pPr/>
              <a:t>17</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Coral bleaching is the loss of color in corals dues to stress-induced expulsion of their symbiotic algae (zooxanthellae).  Global climate change may play a role in the increase in coral bleaching events, and could cause the destruction of major reef tracts and the extinction of many coral species.   In most instances wherever coral reef bleaching was reported, it occurred during the summer season or near the end of a drawn-out warming period.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This image shows the cumulative impacts of human activity on the oceans. Green represents areas with less impact, and red represents areas that experience much greater impact. </a:t>
            </a:r>
          </a:p>
          <a:p>
            <a:endParaRPr lang="en-US" smtClean="0"/>
          </a:p>
          <a:p>
            <a:r>
              <a:rPr lang="en-US" smtClean="0"/>
              <a:t>A study by Dr. Kenneth Casey in Feb 2008 , with NOAA's National Oceanographic Data Center, shows that 40% of the world's oceans are heavily affected by human activities like overfishing and pollution. The marine ecosystems most threatened by human activities are coral reefs.  </a:t>
            </a:r>
          </a:p>
          <a:p>
            <a:endParaRPr lang="en-US" smtClean="0"/>
          </a:p>
          <a:p>
            <a:r>
              <a:rPr lang="en-US" smtClean="0"/>
              <a:t>The ocean impacts the lives of everyone on Earth, even those who do not live on or near the coast, and humans affect the ocean in a variety of ways. Individual and collective action is necessary to wisely manage ocean resources for all.</a:t>
            </a:r>
          </a:p>
          <a:p>
            <a:endParaRPr lang="en-US" smtClean="0"/>
          </a:p>
          <a:p>
            <a:r>
              <a:rPr lang="en-US" smtClean="0"/>
              <a:t>Which areas have been impacted the most?</a:t>
            </a:r>
          </a:p>
          <a:p>
            <a:r>
              <a:rPr lang="en-US" smtClean="0"/>
              <a:t>What about the least?</a:t>
            </a:r>
          </a:p>
        </p:txBody>
      </p:sp>
      <p:sp>
        <p:nvSpPr>
          <p:cNvPr id="39940" name="Slide Number Placeholder 3"/>
          <p:cNvSpPr>
            <a:spLocks noGrp="1"/>
          </p:cNvSpPr>
          <p:nvPr>
            <p:ph type="sldNum" sz="quarter" idx="5"/>
          </p:nvPr>
        </p:nvSpPr>
        <p:spPr>
          <a:noFill/>
        </p:spPr>
        <p:txBody>
          <a:bodyPr/>
          <a:lstStyle/>
          <a:p>
            <a:fld id="{CDC9A328-1A5C-4FFC-928B-83305B72F9E5}"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CC5EF0E-2835-48B1-AC5D-9AC5A6A63404}" type="slidenum">
              <a:rPr lang="en-US" smtClean="0"/>
              <a:pPr/>
              <a:t>2</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Sedimentation refers to a process, where sediment is what actually travels and is deposited somewhere else.  Increased sedimentation on coral reefs can alter a reef’s structure - leading to the loss of habitats and species.  These changes have serious ecological, environmental, and economic consequences.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887A69-4EE3-4010-A090-F9A75603AD37}" type="slidenum">
              <a:rPr lang="en-US" smtClean="0"/>
              <a:pPr/>
              <a:t>3</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Wind picks up sediment and can transport it several miles from its origin.  Heavier winds can pick up more sediment and deposit it anywhere.  When it rains, sediment travels from the surrounding land and is washed into streams or the ocean.  Fast-moving water can pick up, suspend, and move larger particles more easily than slow-moving waters.  This is why rivers or the ocean looks muddier during storms.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23517AD-5EAA-4DAD-A03C-794A8E8DD493}" type="slidenum">
              <a:rPr lang="en-US" smtClean="0"/>
              <a:pPr/>
              <a:t>4</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Sedimentation often occurs when the surface of the soil or ocean floor is disturbed.  When land is cleared for homes, resorts, and agriculture, the sediment is disturbed and can be blown or washed away to other places such as the ocean.  Harbor construction and dredging will stir up the ocean floor and suspend sediments in the water.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20FAADD-00CC-4F2A-9475-F58B08E70E09}" type="slidenum">
              <a:rPr lang="en-US" smtClean="0"/>
              <a:pPr/>
              <a:t>5</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High sediment loads kill coral in two primary ways. First, sediments can settle directly on top of corals and smother them. Corals are not capable of moving, and most coral have very poor mechanisms with which to remove sediments from on top of them. Second, sediments in the water affect water clarity, making the water cloudy or turbid. High turbidity reduces the amount of light that gets through the water column to the corals, and reduces the ability of zooxanthelle to photosynthesize.  In many cases, sedimentation will also carry more nutrients into the ocean.  Several types of algae thrive on these nutrients and may overtake a reef.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B44CE35-1077-43A6-9235-506D03497650}" type="slidenum">
              <a:rPr lang="en-US" smtClean="0"/>
              <a:pPr/>
              <a:t>6</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Over-fishing occurs when fishing activities reduce fish stocks below an acceptable level.  The ability of nature to restore the fisheries depends on whether the ecosystems are in a state to allow fish numbers to build again.  Over-fishing happens in many ways and for many reasons.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B3B02DA-D630-4954-8960-80456D428835}" type="slidenum">
              <a:rPr lang="en-US" smtClean="0"/>
              <a:pPr/>
              <a:t>7</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Most over-fishing stems from large commercial fleets that supply fish for consumption.  The World Wildlife Federation reports that over a billion people rely on marine fish as an important source of protein.  The entertainment, sport, and aquarium trades are often guilty of over-fishing as well.  Many times, people will take fish whose stocks are already depleted simply to mount the fish on their wall or put it in an aquarium.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EE45940-062F-48CB-9AE4-32593B992A3C}" type="slidenum">
              <a:rPr lang="en-US" smtClean="0"/>
              <a:pPr/>
              <a:t>8</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New fishing vessel construction trends show more vessels are being built with technology that allows great numbers of fish to be taken.  </a:t>
            </a:r>
            <a:r>
              <a:rPr lang="en-US" b="1" smtClean="0"/>
              <a:t>Longline</a:t>
            </a:r>
            <a:r>
              <a:rPr lang="en-US" smtClean="0"/>
              <a:t> fisheries have lines of up to 50,000 hooks to catch large amounts of fish with each set.  </a:t>
            </a:r>
            <a:r>
              <a:rPr lang="en-US" b="1" smtClean="0"/>
              <a:t>Gillnets</a:t>
            </a:r>
            <a:r>
              <a:rPr lang="en-US" smtClean="0"/>
              <a:t> are a series of panels of meshes with a weighted “foot rope” along the bottom, and a “headline,” to which floats are attached.  Gillnets often kill species of fish that the fisherman is not seeking.  If the fisherman were to catch these fish by hook and line, he would release them.  In a gillnet, they are dead or dying. </a:t>
            </a:r>
            <a:r>
              <a:rPr lang="en-US" b="1" smtClean="0"/>
              <a:t>Dynamite fishing</a:t>
            </a:r>
            <a:r>
              <a:rPr lang="en-US" smtClean="0"/>
              <a:t> kills fish by the shock waves from the blast.  The fish are then skimmed off the surface or collected from the bottom by divers. These explosions not only kill large numbers of fish and other marine organisms in the vicinity, but they also destroy the physical structure of coral reefs.  </a:t>
            </a:r>
            <a:r>
              <a:rPr lang="en-US" b="1" smtClean="0"/>
              <a:t>Poisoning</a:t>
            </a:r>
            <a:r>
              <a:rPr lang="en-US" smtClean="0"/>
              <a:t> is done by spraying poison such as cyanide or bleach around a coral to stun fish and make them easier to collect.  The fish are gathered and packed into plastic bags and are mostly sold to aquariums.  Unfortunately, many fish collected this way die in transport or have shorter life spans after being stunned by the poison.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72A616-97B9-43DF-B7F9-A2066D425E7D}" type="slidenum">
              <a:rPr lang="en-US" smtClean="0"/>
              <a:pPr/>
              <a:t>9</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Overfishing can be a major pressure on coral reef systems, reducing levels of biodiversity and typically resulting in shifts in fish size, abundance, and species composition, altering the ecological balance on the reef. NOAA, in partnership with regional Fishery Management Councils and the fishing community, has banned the most damaging fishing practices in federal waters and is working to reduce overfishing. However, further advances are needed, especially within state waters, where most coral reefs and fishing occur.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6ADD1-3EFF-479D-81D6-602CB25E5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D6B76C-873E-4CB0-9EF4-0442822776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A7EB9-F39B-40A8-8105-FB8E13F1E8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4E9BA8-FB0B-4091-B386-DF079F8108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581F6-2795-452E-9B57-0EFBC41314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DC99E-D507-4BB0-891A-369A952DFD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FF60FF-CF7C-41CB-BBC2-C3B338B2FC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A16637-F3C9-4088-B108-97D0362DC5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1470F5-48E8-400B-8DC1-ABE214A58A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A6351B-3E64-4974-A723-9C1D5017B8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12ECF1-ABE5-419C-A1CC-D0C3D79147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7387EEC-A0B4-4DC5-AE45-C94F8E72C8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csc.noaa.gov/psc/dataviewer/" TargetMode="External"/><Relationship Id="rId7"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0"/>
            <a:ext cx="9144000" cy="6858000"/>
          </a:xfrm>
          <a:prstGeom prst="rect">
            <a:avLst/>
          </a:prstGeom>
          <a:solidFill>
            <a:srgbClr val="DDDDDD">
              <a:alpha val="36862"/>
            </a:srgbClr>
          </a:solidFill>
          <a:ln w="9525">
            <a:solidFill>
              <a:schemeClr val="tx1"/>
            </a:solidFill>
            <a:miter lim="800000"/>
            <a:headEnd/>
            <a:tailEnd/>
          </a:ln>
        </p:spPr>
        <p:txBody>
          <a:bodyPr wrap="none" anchor="ctr"/>
          <a:lstStyle/>
          <a:p>
            <a:endParaRPr lang="en-US"/>
          </a:p>
        </p:txBody>
      </p:sp>
      <p:sp>
        <p:nvSpPr>
          <p:cNvPr id="2051" name="Rectangle 2"/>
          <p:cNvSpPr>
            <a:spLocks noGrp="1" noChangeArrowheads="1"/>
          </p:cNvSpPr>
          <p:nvPr>
            <p:ph type="ctrTitle"/>
          </p:nvPr>
        </p:nvSpPr>
        <p:spPr>
          <a:xfrm>
            <a:off x="685800" y="0"/>
            <a:ext cx="7772400" cy="1470025"/>
          </a:xfrm>
        </p:spPr>
        <p:txBody>
          <a:bodyPr/>
          <a:lstStyle/>
          <a:p>
            <a:pPr eaLnBrk="1" hangingPunct="1"/>
            <a:r>
              <a:rPr lang="en-US" b="1" smtClean="0"/>
              <a:t>Human Impacts on </a:t>
            </a:r>
            <a:br>
              <a:rPr lang="en-US" b="1" smtClean="0"/>
            </a:br>
            <a:r>
              <a:rPr lang="en-US" b="1" smtClean="0"/>
              <a:t>Our Coral Reefs</a:t>
            </a:r>
          </a:p>
        </p:txBody>
      </p:sp>
      <p:sp>
        <p:nvSpPr>
          <p:cNvPr id="2052" name="Text Box 4" descr="Green marble"/>
          <p:cNvSpPr txBox="1">
            <a:spLocks noChangeArrowheads="1"/>
          </p:cNvSpPr>
          <p:nvPr/>
        </p:nvSpPr>
        <p:spPr bwMode="auto">
          <a:xfrm>
            <a:off x="914400" y="5867400"/>
            <a:ext cx="7315200" cy="685800"/>
          </a:xfrm>
          <a:prstGeom prst="rect">
            <a:avLst/>
          </a:prstGeom>
          <a:blipFill dpi="0" rotWithShape="1">
            <a:blip r:embed="rId3" cstate="print">
              <a:alphaModFix amt="15000"/>
            </a:blip>
            <a:srcRect/>
            <a:tile tx="0" ty="0" sx="100000" sy="100000" flip="none" algn="tl"/>
          </a:blipFill>
          <a:ln w="9525">
            <a:noFill/>
            <a:miter lim="800000"/>
            <a:headEnd/>
            <a:tailEnd/>
          </a:ln>
        </p:spPr>
        <p:txBody>
          <a:bodyPr anchor="ctr" anchorCtr="1"/>
          <a:lstStyle/>
          <a:p>
            <a:pPr algn="ctr">
              <a:spcBef>
                <a:spcPct val="50000"/>
              </a:spcBef>
            </a:pPr>
            <a:r>
              <a:rPr lang="en-US" sz="4000">
                <a:latin typeface="Georgia" pitchFamily="18" charset="0"/>
              </a:rPr>
              <a:t>Climate Change</a:t>
            </a:r>
          </a:p>
        </p:txBody>
      </p:sp>
      <p:sp>
        <p:nvSpPr>
          <p:cNvPr id="2053" name="Text Box 5" descr="Stationery"/>
          <p:cNvSpPr txBox="1">
            <a:spLocks noChangeArrowheads="1"/>
          </p:cNvSpPr>
          <p:nvPr/>
        </p:nvSpPr>
        <p:spPr bwMode="auto">
          <a:xfrm>
            <a:off x="914400" y="1524000"/>
            <a:ext cx="7315200" cy="685800"/>
          </a:xfrm>
          <a:prstGeom prst="rect">
            <a:avLst/>
          </a:prstGeom>
          <a:blipFill dpi="0" rotWithShape="1">
            <a:blip r:embed="rId4" cstate="print"/>
            <a:srcRect/>
            <a:tile tx="0" ty="0" sx="100000" sy="100000" flip="none" algn="tl"/>
          </a:blipFill>
          <a:ln w="9525">
            <a:noFill/>
            <a:miter lim="800000"/>
            <a:headEnd/>
            <a:tailEnd/>
          </a:ln>
        </p:spPr>
        <p:txBody>
          <a:bodyPr anchor="ctr" anchorCtr="1"/>
          <a:lstStyle/>
          <a:p>
            <a:pPr algn="ctr">
              <a:spcBef>
                <a:spcPct val="50000"/>
              </a:spcBef>
            </a:pPr>
            <a:r>
              <a:rPr lang="en-US" sz="4000">
                <a:latin typeface="Georgia" pitchFamily="18" charset="0"/>
              </a:rPr>
              <a:t>Sedimentation</a:t>
            </a:r>
          </a:p>
        </p:txBody>
      </p:sp>
      <p:sp>
        <p:nvSpPr>
          <p:cNvPr id="2054" name="Text Box 6" descr="Water droplets"/>
          <p:cNvSpPr txBox="1">
            <a:spLocks noChangeArrowheads="1"/>
          </p:cNvSpPr>
          <p:nvPr/>
        </p:nvSpPr>
        <p:spPr bwMode="auto">
          <a:xfrm>
            <a:off x="990600" y="2590800"/>
            <a:ext cx="7315200" cy="685800"/>
          </a:xfrm>
          <a:prstGeom prst="rect">
            <a:avLst/>
          </a:prstGeom>
          <a:blipFill dpi="0" rotWithShape="1">
            <a:blip r:embed="rId5" cstate="print">
              <a:alphaModFix amt="70000"/>
            </a:blip>
            <a:srcRect/>
            <a:tile tx="0" ty="0" sx="100000" sy="100000" flip="none" algn="tl"/>
          </a:blipFill>
          <a:ln w="9525">
            <a:noFill/>
            <a:miter lim="800000"/>
            <a:headEnd/>
            <a:tailEnd/>
          </a:ln>
        </p:spPr>
        <p:txBody>
          <a:bodyPr anchor="ctr" anchorCtr="1"/>
          <a:lstStyle/>
          <a:p>
            <a:pPr algn="ctr">
              <a:spcBef>
                <a:spcPct val="50000"/>
              </a:spcBef>
            </a:pPr>
            <a:r>
              <a:rPr lang="en-US" sz="4000">
                <a:latin typeface="Georgia" pitchFamily="18" charset="0"/>
              </a:rPr>
              <a:t>Over-Fishing</a:t>
            </a:r>
          </a:p>
        </p:txBody>
      </p:sp>
      <p:sp>
        <p:nvSpPr>
          <p:cNvPr id="2055" name="Text Box 7" descr="Dark vertical"/>
          <p:cNvSpPr txBox="1">
            <a:spLocks noChangeArrowheads="1"/>
          </p:cNvSpPr>
          <p:nvPr/>
        </p:nvSpPr>
        <p:spPr bwMode="auto">
          <a:xfrm>
            <a:off x="914400" y="3733800"/>
            <a:ext cx="7315200" cy="762000"/>
          </a:xfrm>
          <a:prstGeom prst="rect">
            <a:avLst/>
          </a:prstGeom>
          <a:pattFill prst="dkVert">
            <a:fgClr>
              <a:srgbClr val="FFFFCC"/>
            </a:fgClr>
            <a:bgClr>
              <a:schemeClr val="bg1"/>
            </a:bgClr>
          </a:pattFill>
          <a:ln w="9525">
            <a:noFill/>
            <a:miter lim="800000"/>
            <a:headEnd/>
            <a:tailEnd/>
          </a:ln>
        </p:spPr>
        <p:txBody>
          <a:bodyPr anchor="ctr" anchorCtr="1"/>
          <a:lstStyle/>
          <a:p>
            <a:pPr algn="ctr">
              <a:spcBef>
                <a:spcPct val="50000"/>
              </a:spcBef>
            </a:pPr>
            <a:r>
              <a:rPr lang="en-US" sz="4000">
                <a:latin typeface="Georgia" pitchFamily="18" charset="0"/>
              </a:rPr>
              <a:t>Careless Recreation</a:t>
            </a:r>
          </a:p>
        </p:txBody>
      </p:sp>
      <p:sp>
        <p:nvSpPr>
          <p:cNvPr id="2056" name="Rectangle 13"/>
          <p:cNvSpPr>
            <a:spLocks noChangeArrowheads="1"/>
          </p:cNvSpPr>
          <p:nvPr/>
        </p:nvSpPr>
        <p:spPr bwMode="auto">
          <a:xfrm>
            <a:off x="6858000" y="2286000"/>
            <a:ext cx="1981200" cy="13716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057" name="Picture 10" descr="DSC03025"/>
          <p:cNvPicPr>
            <a:picLocks noChangeAspect="1" noChangeArrowheads="1"/>
          </p:cNvPicPr>
          <p:nvPr/>
        </p:nvPicPr>
        <p:blipFill>
          <a:blip r:embed="rId6" cstate="print"/>
          <a:srcRect/>
          <a:stretch>
            <a:fillRect/>
          </a:stretch>
        </p:blipFill>
        <p:spPr bwMode="auto">
          <a:xfrm>
            <a:off x="6934200" y="2362200"/>
            <a:ext cx="1828800" cy="1217613"/>
          </a:xfrm>
          <a:prstGeom prst="rect">
            <a:avLst/>
          </a:prstGeom>
          <a:noFill/>
          <a:ln w="9525">
            <a:noFill/>
            <a:miter lim="800000"/>
            <a:headEnd/>
            <a:tailEnd/>
          </a:ln>
        </p:spPr>
      </p:pic>
      <p:sp>
        <p:nvSpPr>
          <p:cNvPr id="2058" name="Rectangle 12"/>
          <p:cNvSpPr>
            <a:spLocks noChangeArrowheads="1"/>
          </p:cNvSpPr>
          <p:nvPr/>
        </p:nvSpPr>
        <p:spPr bwMode="auto">
          <a:xfrm>
            <a:off x="228600" y="1066800"/>
            <a:ext cx="1981200" cy="14478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059" name="Picture 11" descr="DSC02684"/>
          <p:cNvPicPr>
            <a:picLocks noChangeAspect="1" noChangeArrowheads="1"/>
          </p:cNvPicPr>
          <p:nvPr/>
        </p:nvPicPr>
        <p:blipFill>
          <a:blip r:embed="rId7" cstate="print"/>
          <a:srcRect/>
          <a:stretch>
            <a:fillRect/>
          </a:stretch>
        </p:blipFill>
        <p:spPr bwMode="auto">
          <a:xfrm>
            <a:off x="304800" y="1143000"/>
            <a:ext cx="1828800" cy="1293813"/>
          </a:xfrm>
          <a:prstGeom prst="rect">
            <a:avLst/>
          </a:prstGeom>
          <a:noFill/>
          <a:ln w="9525">
            <a:noFill/>
            <a:miter lim="800000"/>
            <a:headEnd/>
            <a:tailEnd/>
          </a:ln>
        </p:spPr>
      </p:pic>
      <p:sp>
        <p:nvSpPr>
          <p:cNvPr id="2060" name="Rectangle 15"/>
          <p:cNvSpPr>
            <a:spLocks noChangeArrowheads="1"/>
          </p:cNvSpPr>
          <p:nvPr/>
        </p:nvSpPr>
        <p:spPr bwMode="auto">
          <a:xfrm>
            <a:off x="228600" y="3352800"/>
            <a:ext cx="1981200" cy="1295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061" name="Picture 14" descr="Untitled-1 copy"/>
          <p:cNvPicPr>
            <a:picLocks noChangeAspect="1" noChangeArrowheads="1"/>
          </p:cNvPicPr>
          <p:nvPr/>
        </p:nvPicPr>
        <p:blipFill>
          <a:blip r:embed="rId8" cstate="print"/>
          <a:srcRect/>
          <a:stretch>
            <a:fillRect/>
          </a:stretch>
        </p:blipFill>
        <p:spPr bwMode="auto">
          <a:xfrm>
            <a:off x="304800" y="3429000"/>
            <a:ext cx="1828800" cy="1143000"/>
          </a:xfrm>
          <a:prstGeom prst="rect">
            <a:avLst/>
          </a:prstGeom>
          <a:noFill/>
          <a:ln w="9525">
            <a:noFill/>
            <a:miter lim="800000"/>
            <a:headEnd/>
            <a:tailEnd/>
          </a:ln>
        </p:spPr>
      </p:pic>
      <p:sp>
        <p:nvSpPr>
          <p:cNvPr id="2062" name="Rectangle 17"/>
          <p:cNvSpPr>
            <a:spLocks noChangeArrowheads="1"/>
          </p:cNvSpPr>
          <p:nvPr/>
        </p:nvSpPr>
        <p:spPr bwMode="auto">
          <a:xfrm>
            <a:off x="152400" y="5486400"/>
            <a:ext cx="1981200" cy="1295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063" name="Picture 24" descr="DSC05709aResized"/>
          <p:cNvPicPr>
            <a:picLocks noChangeAspect="1" noChangeArrowheads="1"/>
          </p:cNvPicPr>
          <p:nvPr/>
        </p:nvPicPr>
        <p:blipFill>
          <a:blip r:embed="rId9" cstate="print"/>
          <a:srcRect/>
          <a:stretch>
            <a:fillRect/>
          </a:stretch>
        </p:blipFill>
        <p:spPr bwMode="auto">
          <a:xfrm>
            <a:off x="228600" y="5562600"/>
            <a:ext cx="1828800" cy="1143000"/>
          </a:xfrm>
          <a:prstGeom prst="rect">
            <a:avLst/>
          </a:prstGeom>
          <a:noFill/>
          <a:ln w="9525">
            <a:noFill/>
            <a:miter lim="800000"/>
            <a:headEnd/>
            <a:tailEnd/>
          </a:ln>
        </p:spPr>
      </p:pic>
      <p:sp>
        <p:nvSpPr>
          <p:cNvPr id="19" name="Text Box 4" descr="Green marble"/>
          <p:cNvSpPr txBox="1">
            <a:spLocks noChangeArrowheads="1"/>
          </p:cNvSpPr>
          <p:nvPr/>
        </p:nvSpPr>
        <p:spPr bwMode="auto">
          <a:xfrm>
            <a:off x="990600" y="4724400"/>
            <a:ext cx="7315200" cy="685800"/>
          </a:xfrm>
          <a:prstGeom prst="rect">
            <a:avLst/>
          </a:prstGeom>
          <a:solidFill>
            <a:schemeClr val="accent6">
              <a:lumMod val="20000"/>
              <a:lumOff val="80000"/>
            </a:schemeClr>
          </a:solidFill>
          <a:ln w="9525">
            <a:solidFill>
              <a:schemeClr val="accent6">
                <a:lumMod val="20000"/>
                <a:lumOff val="80000"/>
              </a:schemeClr>
            </a:solidFill>
            <a:miter lim="800000"/>
            <a:headEnd/>
            <a:tailEnd/>
          </a:ln>
          <a:effectLst/>
        </p:spPr>
        <p:txBody>
          <a:bodyPr anchor="ctr" anchorCtr="1"/>
          <a:lstStyle/>
          <a:p>
            <a:pPr algn="ctr">
              <a:spcBef>
                <a:spcPct val="50000"/>
              </a:spcBef>
              <a:defRPr/>
            </a:pPr>
            <a:r>
              <a:rPr lang="en-US" sz="4000" dirty="0">
                <a:latin typeface="Georgia" pitchFamily="18" charset="0"/>
              </a:rPr>
              <a:t>Pollution</a:t>
            </a:r>
          </a:p>
        </p:txBody>
      </p:sp>
      <p:sp>
        <p:nvSpPr>
          <p:cNvPr id="2065" name="Rectangle 15"/>
          <p:cNvSpPr>
            <a:spLocks noChangeArrowheads="1"/>
          </p:cNvSpPr>
          <p:nvPr/>
        </p:nvSpPr>
        <p:spPr bwMode="auto">
          <a:xfrm>
            <a:off x="6781800" y="4495800"/>
            <a:ext cx="1981200" cy="1295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066" name="Picture 20" descr="coral pollution.jpg"/>
          <p:cNvPicPr>
            <a:picLocks noChangeAspect="1"/>
          </p:cNvPicPr>
          <p:nvPr/>
        </p:nvPicPr>
        <p:blipFill>
          <a:blip r:embed="rId10" cstate="print"/>
          <a:srcRect/>
          <a:stretch>
            <a:fillRect/>
          </a:stretch>
        </p:blipFill>
        <p:spPr bwMode="auto">
          <a:xfrm>
            <a:off x="6858000" y="4572000"/>
            <a:ext cx="182880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914400" y="228600"/>
            <a:ext cx="8229600" cy="1143000"/>
          </a:xfrm>
        </p:spPr>
        <p:txBody>
          <a:bodyPr/>
          <a:lstStyle/>
          <a:p>
            <a:pPr eaLnBrk="1" hangingPunct="1"/>
            <a:r>
              <a:rPr lang="en-US" sz="4000" b="1" smtClean="0"/>
              <a:t>How do people use the reef </a:t>
            </a:r>
            <a:br>
              <a:rPr lang="en-US" sz="4000" b="1" smtClean="0"/>
            </a:br>
            <a:r>
              <a:rPr lang="en-US" sz="4000" b="1" smtClean="0"/>
              <a:t>for recreation?</a:t>
            </a:r>
          </a:p>
        </p:txBody>
      </p:sp>
      <p:sp>
        <p:nvSpPr>
          <p:cNvPr id="11268" name="Text Box 6" descr="Dark vertical"/>
          <p:cNvSpPr txBox="1">
            <a:spLocks noChangeArrowheads="1"/>
          </p:cNvSpPr>
          <p:nvPr/>
        </p:nvSpPr>
        <p:spPr bwMode="auto">
          <a:xfrm rot="-5400000">
            <a:off x="-2505074" y="3116262"/>
            <a:ext cx="6324600" cy="701675"/>
          </a:xfrm>
          <a:prstGeom prst="rect">
            <a:avLst/>
          </a:prstGeom>
          <a:pattFill prst="dkVert">
            <a:fgClr>
              <a:srgbClr val="FFFFCC"/>
            </a:fgClr>
            <a:bgClr>
              <a:schemeClr val="bg1"/>
            </a:bgClr>
          </a:pattFill>
          <a:ln w="9525">
            <a:noFill/>
            <a:miter lim="800000"/>
            <a:headEnd/>
            <a:tailEnd/>
          </a:ln>
        </p:spPr>
        <p:txBody>
          <a:bodyPr>
            <a:spAutoFit/>
          </a:bodyPr>
          <a:lstStyle/>
          <a:p>
            <a:pPr algn="ctr">
              <a:spcBef>
                <a:spcPct val="50000"/>
              </a:spcBef>
            </a:pPr>
            <a:r>
              <a:rPr lang="en-US" sz="4000">
                <a:latin typeface="Georgia" pitchFamily="18" charset="0"/>
              </a:rPr>
              <a:t>Careless Recreation</a:t>
            </a:r>
          </a:p>
        </p:txBody>
      </p:sp>
      <p:pic>
        <p:nvPicPr>
          <p:cNvPr id="12296" name="Picture 8" descr="Me&amp;Fish20050227-0020"/>
          <p:cNvPicPr>
            <a:picLocks noChangeArrowheads="1"/>
          </p:cNvPicPr>
          <p:nvPr/>
        </p:nvPicPr>
        <p:blipFill>
          <a:blip r:embed="rId3" cstate="print"/>
          <a:srcRect/>
          <a:stretch>
            <a:fillRect/>
          </a:stretch>
        </p:blipFill>
        <p:spPr bwMode="auto">
          <a:xfrm>
            <a:off x="5867400" y="1752600"/>
            <a:ext cx="2741613" cy="1828800"/>
          </a:xfrm>
          <a:prstGeom prst="rect">
            <a:avLst/>
          </a:prstGeom>
          <a:noFill/>
          <a:ln w="9525">
            <a:noFill/>
            <a:miter lim="800000"/>
            <a:headEnd/>
            <a:tailEnd/>
          </a:ln>
        </p:spPr>
      </p:pic>
      <p:pic>
        <p:nvPicPr>
          <p:cNvPr id="12297" name="Picture 9" descr="DSC06153"/>
          <p:cNvPicPr>
            <a:picLocks noChangeAspect="1" noChangeArrowheads="1"/>
          </p:cNvPicPr>
          <p:nvPr/>
        </p:nvPicPr>
        <p:blipFill>
          <a:blip r:embed="rId4" cstate="print"/>
          <a:srcRect/>
          <a:stretch>
            <a:fillRect/>
          </a:stretch>
        </p:blipFill>
        <p:spPr bwMode="auto">
          <a:xfrm>
            <a:off x="3962400" y="3733800"/>
            <a:ext cx="1752600" cy="1568450"/>
          </a:xfrm>
          <a:prstGeom prst="rect">
            <a:avLst/>
          </a:prstGeom>
          <a:noFill/>
          <a:ln w="9525">
            <a:noFill/>
            <a:miter lim="800000"/>
            <a:headEnd/>
            <a:tailEnd/>
          </a:ln>
        </p:spPr>
      </p:pic>
      <p:pic>
        <p:nvPicPr>
          <p:cNvPr id="12298" name="Picture 10" descr="IMG_5318"/>
          <p:cNvPicPr>
            <a:picLocks noChangeAspect="1" noChangeArrowheads="1"/>
          </p:cNvPicPr>
          <p:nvPr/>
        </p:nvPicPr>
        <p:blipFill>
          <a:blip r:embed="rId5" cstate="print"/>
          <a:srcRect/>
          <a:stretch>
            <a:fillRect/>
          </a:stretch>
        </p:blipFill>
        <p:spPr bwMode="auto">
          <a:xfrm>
            <a:off x="1371600" y="4191000"/>
            <a:ext cx="2362200" cy="2457450"/>
          </a:xfrm>
          <a:prstGeom prst="rect">
            <a:avLst/>
          </a:prstGeom>
          <a:noFill/>
          <a:ln w="9525">
            <a:noFill/>
            <a:miter lim="800000"/>
            <a:headEnd/>
            <a:tailEnd/>
          </a:ln>
        </p:spPr>
      </p:pic>
      <p:pic>
        <p:nvPicPr>
          <p:cNvPr id="12300" name="Picture 12" descr="IMG_5362"/>
          <p:cNvPicPr>
            <a:picLocks noChangeAspect="1" noChangeArrowheads="1"/>
          </p:cNvPicPr>
          <p:nvPr/>
        </p:nvPicPr>
        <p:blipFill>
          <a:blip r:embed="rId6" cstate="print"/>
          <a:srcRect/>
          <a:stretch>
            <a:fillRect/>
          </a:stretch>
        </p:blipFill>
        <p:spPr bwMode="auto">
          <a:xfrm>
            <a:off x="5867400" y="4419600"/>
            <a:ext cx="2743200" cy="1827213"/>
          </a:xfrm>
          <a:prstGeom prst="rect">
            <a:avLst/>
          </a:prstGeom>
          <a:noFill/>
          <a:ln w="9525">
            <a:noFill/>
            <a:miter lim="800000"/>
            <a:headEnd/>
            <a:tailEnd/>
          </a:ln>
        </p:spPr>
      </p:pic>
      <p:pic>
        <p:nvPicPr>
          <p:cNvPr id="12301" name="Picture 13" descr="DSC00272"/>
          <p:cNvPicPr>
            <a:picLocks noChangeArrowheads="1"/>
          </p:cNvPicPr>
          <p:nvPr/>
        </p:nvPicPr>
        <p:blipFill>
          <a:blip r:embed="rId7" cstate="print"/>
          <a:srcRect/>
          <a:stretch>
            <a:fillRect/>
          </a:stretch>
        </p:blipFill>
        <p:spPr bwMode="auto">
          <a:xfrm>
            <a:off x="1524000" y="1676400"/>
            <a:ext cx="2741613" cy="1828800"/>
          </a:xfrm>
          <a:prstGeom prst="rect">
            <a:avLst/>
          </a:prstGeom>
          <a:noFill/>
          <a:ln w="9525">
            <a:noFill/>
            <a:miter lim="800000"/>
            <a:headEnd/>
            <a:tailEnd/>
          </a:ln>
        </p:spPr>
      </p:pic>
      <p:sp>
        <p:nvSpPr>
          <p:cNvPr id="12303" name="Text Box 15"/>
          <p:cNvSpPr txBox="1">
            <a:spLocks noChangeArrowheads="1"/>
          </p:cNvSpPr>
          <p:nvPr/>
        </p:nvSpPr>
        <p:spPr bwMode="auto">
          <a:xfrm>
            <a:off x="3962400" y="5257800"/>
            <a:ext cx="1752600" cy="336550"/>
          </a:xfrm>
          <a:prstGeom prst="rect">
            <a:avLst/>
          </a:prstGeom>
          <a:noFill/>
          <a:ln w="9525">
            <a:noFill/>
            <a:miter lim="800000"/>
            <a:headEnd/>
            <a:tailEnd/>
          </a:ln>
        </p:spPr>
        <p:txBody>
          <a:bodyPr>
            <a:spAutoFit/>
          </a:bodyPr>
          <a:lstStyle/>
          <a:p>
            <a:pPr algn="ctr">
              <a:spcBef>
                <a:spcPct val="50000"/>
              </a:spcBef>
            </a:pPr>
            <a:r>
              <a:rPr lang="en-US" sz="1600" b="1"/>
              <a:t>snorkeling</a:t>
            </a:r>
          </a:p>
        </p:txBody>
      </p:sp>
      <p:sp>
        <p:nvSpPr>
          <p:cNvPr id="12304" name="Text Box 16"/>
          <p:cNvSpPr txBox="1">
            <a:spLocks noChangeArrowheads="1"/>
          </p:cNvSpPr>
          <p:nvPr/>
        </p:nvSpPr>
        <p:spPr bwMode="auto">
          <a:xfrm>
            <a:off x="5943600" y="3549650"/>
            <a:ext cx="2743200" cy="336550"/>
          </a:xfrm>
          <a:prstGeom prst="rect">
            <a:avLst/>
          </a:prstGeom>
          <a:noFill/>
          <a:ln w="9525">
            <a:noFill/>
            <a:miter lim="800000"/>
            <a:headEnd/>
            <a:tailEnd/>
          </a:ln>
        </p:spPr>
        <p:txBody>
          <a:bodyPr>
            <a:spAutoFit/>
          </a:bodyPr>
          <a:lstStyle/>
          <a:p>
            <a:pPr algn="r">
              <a:spcBef>
                <a:spcPct val="50000"/>
              </a:spcBef>
            </a:pPr>
            <a:r>
              <a:rPr lang="en-US" sz="1600" b="1"/>
              <a:t>diving</a:t>
            </a:r>
          </a:p>
        </p:txBody>
      </p:sp>
      <p:sp>
        <p:nvSpPr>
          <p:cNvPr id="12305" name="Text Box 17"/>
          <p:cNvSpPr txBox="1">
            <a:spLocks noChangeArrowheads="1"/>
          </p:cNvSpPr>
          <p:nvPr/>
        </p:nvSpPr>
        <p:spPr bwMode="auto">
          <a:xfrm>
            <a:off x="5867400" y="6172200"/>
            <a:ext cx="2743200" cy="336550"/>
          </a:xfrm>
          <a:prstGeom prst="rect">
            <a:avLst/>
          </a:prstGeom>
          <a:noFill/>
          <a:ln w="9525">
            <a:noFill/>
            <a:miter lim="800000"/>
            <a:headEnd/>
            <a:tailEnd/>
          </a:ln>
        </p:spPr>
        <p:txBody>
          <a:bodyPr>
            <a:spAutoFit/>
          </a:bodyPr>
          <a:lstStyle/>
          <a:p>
            <a:pPr algn="ctr">
              <a:spcBef>
                <a:spcPct val="50000"/>
              </a:spcBef>
            </a:pPr>
            <a:r>
              <a:rPr lang="en-US" sz="1600" b="1"/>
              <a:t>surfing</a:t>
            </a:r>
          </a:p>
        </p:txBody>
      </p:sp>
      <p:sp>
        <p:nvSpPr>
          <p:cNvPr id="12306" name="Text Box 18"/>
          <p:cNvSpPr txBox="1">
            <a:spLocks noChangeArrowheads="1"/>
          </p:cNvSpPr>
          <p:nvPr/>
        </p:nvSpPr>
        <p:spPr bwMode="auto">
          <a:xfrm>
            <a:off x="1447800" y="3429000"/>
            <a:ext cx="2133600" cy="336550"/>
          </a:xfrm>
          <a:prstGeom prst="rect">
            <a:avLst/>
          </a:prstGeom>
          <a:noFill/>
          <a:ln w="9525">
            <a:noFill/>
            <a:miter lim="800000"/>
            <a:headEnd/>
            <a:tailEnd/>
          </a:ln>
        </p:spPr>
        <p:txBody>
          <a:bodyPr>
            <a:spAutoFit/>
          </a:bodyPr>
          <a:lstStyle/>
          <a:p>
            <a:pPr>
              <a:spcBef>
                <a:spcPct val="50000"/>
              </a:spcBef>
            </a:pPr>
            <a:r>
              <a:rPr lang="en-US" sz="1600" b="1"/>
              <a:t>boating</a:t>
            </a:r>
          </a:p>
        </p:txBody>
      </p:sp>
      <p:sp>
        <p:nvSpPr>
          <p:cNvPr id="12307" name="Text Box 19"/>
          <p:cNvSpPr txBox="1">
            <a:spLocks noChangeArrowheads="1"/>
          </p:cNvSpPr>
          <p:nvPr/>
        </p:nvSpPr>
        <p:spPr bwMode="auto">
          <a:xfrm>
            <a:off x="3733800" y="6400800"/>
            <a:ext cx="1447800" cy="336550"/>
          </a:xfrm>
          <a:prstGeom prst="rect">
            <a:avLst/>
          </a:prstGeom>
          <a:noFill/>
          <a:ln w="9525">
            <a:noFill/>
            <a:miter lim="800000"/>
            <a:headEnd/>
            <a:tailEnd/>
          </a:ln>
        </p:spPr>
        <p:txBody>
          <a:bodyPr>
            <a:spAutoFit/>
          </a:bodyPr>
          <a:lstStyle/>
          <a:p>
            <a:pPr>
              <a:spcBef>
                <a:spcPct val="50000"/>
              </a:spcBef>
            </a:pPr>
            <a:r>
              <a:rPr lang="en-US" sz="1600" b="1"/>
              <a:t>fishing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dissolve">
                                      <p:cBhvr>
                                        <p:cTn id="7" dur="500"/>
                                        <p:tgtEl>
                                          <p:spTgt spid="1230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06"/>
                                        </p:tgtEl>
                                        <p:attrNameLst>
                                          <p:attrName>style.visibility</p:attrName>
                                        </p:attrNameLst>
                                      </p:cBhvr>
                                      <p:to>
                                        <p:strVal val="visible"/>
                                      </p:to>
                                    </p:set>
                                    <p:animEffect transition="in" filter="dissolve">
                                      <p:cBhvr>
                                        <p:cTn id="10" dur="500"/>
                                        <p:tgtEl>
                                          <p:spTgt spid="123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2297"/>
                                        </p:tgtEl>
                                        <p:attrNameLst>
                                          <p:attrName>style.visibility</p:attrName>
                                        </p:attrNameLst>
                                      </p:cBhvr>
                                      <p:to>
                                        <p:strVal val="visible"/>
                                      </p:to>
                                    </p:set>
                                    <p:animEffect transition="in" filter="dissolve">
                                      <p:cBhvr>
                                        <p:cTn id="15" dur="500"/>
                                        <p:tgtEl>
                                          <p:spTgt spid="12297"/>
                                        </p:tgtEl>
                                      </p:cBhvr>
                                    </p:animEffect>
                                  </p:childTnLst>
                                </p:cTn>
                              </p:par>
                              <p:par>
                                <p:cTn id="16" presetID="9" presetClass="entr" presetSubtype="0" fill="hold" nodeType="with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dissolve">
                                      <p:cBhvr>
                                        <p:cTn id="18" dur="500"/>
                                        <p:tgtEl>
                                          <p:spTgt spid="1229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304"/>
                                        </p:tgtEl>
                                        <p:attrNameLst>
                                          <p:attrName>style.visibility</p:attrName>
                                        </p:attrNameLst>
                                      </p:cBhvr>
                                      <p:to>
                                        <p:strVal val="visible"/>
                                      </p:to>
                                    </p:set>
                                    <p:animEffect transition="in" filter="dissolve">
                                      <p:cBhvr>
                                        <p:cTn id="21" dur="500"/>
                                        <p:tgtEl>
                                          <p:spTgt spid="1230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303"/>
                                        </p:tgtEl>
                                        <p:attrNameLst>
                                          <p:attrName>style.visibility</p:attrName>
                                        </p:attrNameLst>
                                      </p:cBhvr>
                                      <p:to>
                                        <p:strVal val="visible"/>
                                      </p:to>
                                    </p:set>
                                    <p:animEffect transition="in" filter="dissolve">
                                      <p:cBhvr>
                                        <p:cTn id="24" dur="500"/>
                                        <p:tgtEl>
                                          <p:spTgt spid="123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2300"/>
                                        </p:tgtEl>
                                        <p:attrNameLst>
                                          <p:attrName>style.visibility</p:attrName>
                                        </p:attrNameLst>
                                      </p:cBhvr>
                                      <p:to>
                                        <p:strVal val="visible"/>
                                      </p:to>
                                    </p:set>
                                    <p:animEffect transition="in" filter="dissolve">
                                      <p:cBhvr>
                                        <p:cTn id="29" dur="500"/>
                                        <p:tgtEl>
                                          <p:spTgt spid="1230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305"/>
                                        </p:tgtEl>
                                        <p:attrNameLst>
                                          <p:attrName>style.visibility</p:attrName>
                                        </p:attrNameLst>
                                      </p:cBhvr>
                                      <p:to>
                                        <p:strVal val="visible"/>
                                      </p:to>
                                    </p:set>
                                    <p:animEffect transition="in" filter="dissolve">
                                      <p:cBhvr>
                                        <p:cTn id="32" dur="500"/>
                                        <p:tgtEl>
                                          <p:spTgt spid="123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2298"/>
                                        </p:tgtEl>
                                        <p:attrNameLst>
                                          <p:attrName>style.visibility</p:attrName>
                                        </p:attrNameLst>
                                      </p:cBhvr>
                                      <p:to>
                                        <p:strVal val="visible"/>
                                      </p:to>
                                    </p:set>
                                    <p:animEffect transition="in" filter="dissolve">
                                      <p:cBhvr>
                                        <p:cTn id="37" dur="500"/>
                                        <p:tgtEl>
                                          <p:spTgt spid="1229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307"/>
                                        </p:tgtEl>
                                        <p:attrNameLst>
                                          <p:attrName>style.visibility</p:attrName>
                                        </p:attrNameLst>
                                      </p:cBhvr>
                                      <p:to>
                                        <p:strVal val="visible"/>
                                      </p:to>
                                    </p:set>
                                    <p:animEffect transition="in" filter="dissolve">
                                      <p:cBhvr>
                                        <p:cTn id="40" dur="5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p:bldP spid="12304" grpId="0"/>
      <p:bldP spid="12305" grpId="0"/>
      <p:bldP spid="12306" grpId="0"/>
      <p:bldP spid="123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291" name="Rectangle 2"/>
          <p:cNvSpPr>
            <a:spLocks noGrp="1" noChangeArrowheads="1"/>
          </p:cNvSpPr>
          <p:nvPr>
            <p:ph type="title"/>
          </p:nvPr>
        </p:nvSpPr>
        <p:spPr>
          <a:xfrm>
            <a:off x="914400" y="304800"/>
            <a:ext cx="8229600" cy="1143000"/>
          </a:xfrm>
        </p:spPr>
        <p:txBody>
          <a:bodyPr/>
          <a:lstStyle/>
          <a:p>
            <a:pPr eaLnBrk="1" hangingPunct="1"/>
            <a:r>
              <a:rPr lang="en-US" sz="3600" b="1" smtClean="0"/>
              <a:t>How are people careless </a:t>
            </a:r>
            <a:br>
              <a:rPr lang="en-US" sz="3600" b="1" smtClean="0"/>
            </a:br>
            <a:r>
              <a:rPr lang="en-US" sz="3600" b="1" smtClean="0"/>
              <a:t>with the reef?</a:t>
            </a:r>
          </a:p>
        </p:txBody>
      </p:sp>
      <p:sp>
        <p:nvSpPr>
          <p:cNvPr id="12292" name="Text Box 6" descr="Dark vertical"/>
          <p:cNvSpPr txBox="1">
            <a:spLocks noChangeArrowheads="1"/>
          </p:cNvSpPr>
          <p:nvPr/>
        </p:nvSpPr>
        <p:spPr bwMode="auto">
          <a:xfrm rot="-5400000">
            <a:off x="-2506662" y="3116262"/>
            <a:ext cx="6324600" cy="701675"/>
          </a:xfrm>
          <a:prstGeom prst="rect">
            <a:avLst/>
          </a:prstGeom>
          <a:pattFill prst="dkVert">
            <a:fgClr>
              <a:srgbClr val="FFFFCC"/>
            </a:fgClr>
            <a:bgClr>
              <a:schemeClr val="bg1"/>
            </a:bgClr>
          </a:pattFill>
          <a:ln w="9525">
            <a:noFill/>
            <a:miter lim="800000"/>
            <a:headEnd/>
            <a:tailEnd/>
          </a:ln>
        </p:spPr>
        <p:txBody>
          <a:bodyPr>
            <a:spAutoFit/>
          </a:bodyPr>
          <a:lstStyle/>
          <a:p>
            <a:pPr algn="ctr">
              <a:spcBef>
                <a:spcPct val="50000"/>
              </a:spcBef>
            </a:pPr>
            <a:r>
              <a:rPr lang="en-US" sz="4000">
                <a:latin typeface="Georgia" pitchFamily="18" charset="0"/>
              </a:rPr>
              <a:t>Careless Recreation</a:t>
            </a:r>
          </a:p>
        </p:txBody>
      </p:sp>
      <p:pic>
        <p:nvPicPr>
          <p:cNvPr id="13319" name="Picture 7" descr="fsct-cr-hcri_photo1"/>
          <p:cNvPicPr>
            <a:picLocks noChangeAspect="1" noChangeArrowheads="1"/>
          </p:cNvPicPr>
          <p:nvPr/>
        </p:nvPicPr>
        <p:blipFill>
          <a:blip r:embed="rId3" cstate="print"/>
          <a:srcRect/>
          <a:stretch>
            <a:fillRect/>
          </a:stretch>
        </p:blipFill>
        <p:spPr bwMode="auto">
          <a:xfrm>
            <a:off x="5486400" y="1657350"/>
            <a:ext cx="3429000" cy="2305050"/>
          </a:xfrm>
          <a:prstGeom prst="rect">
            <a:avLst/>
          </a:prstGeom>
          <a:noFill/>
          <a:ln w="9525">
            <a:noFill/>
            <a:miter lim="800000"/>
            <a:headEnd/>
            <a:tailEnd/>
          </a:ln>
        </p:spPr>
      </p:pic>
      <p:pic>
        <p:nvPicPr>
          <p:cNvPr id="13320" name="Picture 8" descr="IMG_5331"/>
          <p:cNvPicPr>
            <a:picLocks noChangeAspect="1" noChangeArrowheads="1"/>
          </p:cNvPicPr>
          <p:nvPr/>
        </p:nvPicPr>
        <p:blipFill>
          <a:blip r:embed="rId4" cstate="print"/>
          <a:srcRect/>
          <a:stretch>
            <a:fillRect/>
          </a:stretch>
        </p:blipFill>
        <p:spPr bwMode="auto">
          <a:xfrm>
            <a:off x="1371600" y="4191000"/>
            <a:ext cx="3484563" cy="2362200"/>
          </a:xfrm>
          <a:prstGeom prst="rect">
            <a:avLst/>
          </a:prstGeom>
          <a:noFill/>
          <a:ln w="9525">
            <a:noFill/>
            <a:miter lim="800000"/>
            <a:headEnd/>
            <a:tailEnd/>
          </a:ln>
        </p:spPr>
      </p:pic>
      <p:pic>
        <p:nvPicPr>
          <p:cNvPr id="13322" name="Picture 10" descr="derelict net_3"/>
          <p:cNvPicPr>
            <a:picLocks noChangeAspect="1" noChangeArrowheads="1"/>
          </p:cNvPicPr>
          <p:nvPr/>
        </p:nvPicPr>
        <p:blipFill>
          <a:blip r:embed="rId5" cstate="print"/>
          <a:srcRect/>
          <a:stretch>
            <a:fillRect/>
          </a:stretch>
        </p:blipFill>
        <p:spPr bwMode="auto">
          <a:xfrm>
            <a:off x="5486400" y="4214813"/>
            <a:ext cx="3429000" cy="2325687"/>
          </a:xfrm>
          <a:prstGeom prst="rect">
            <a:avLst/>
          </a:prstGeom>
          <a:noFill/>
          <a:ln w="9525">
            <a:noFill/>
            <a:miter lim="800000"/>
            <a:headEnd/>
            <a:tailEnd/>
          </a:ln>
        </p:spPr>
      </p:pic>
      <p:sp>
        <p:nvSpPr>
          <p:cNvPr id="13323" name="Rectangle 11"/>
          <p:cNvSpPr>
            <a:spLocks noChangeArrowheads="1"/>
          </p:cNvSpPr>
          <p:nvPr/>
        </p:nvSpPr>
        <p:spPr bwMode="auto">
          <a:xfrm>
            <a:off x="1219200" y="1752600"/>
            <a:ext cx="4495800" cy="762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500"/>
              <a:t>Kicking, touching, or standing on coral</a:t>
            </a:r>
          </a:p>
        </p:txBody>
      </p:sp>
      <p:sp>
        <p:nvSpPr>
          <p:cNvPr id="13326" name="Rectangle 14"/>
          <p:cNvSpPr>
            <a:spLocks noChangeArrowheads="1"/>
          </p:cNvSpPr>
          <p:nvPr/>
        </p:nvSpPr>
        <p:spPr bwMode="auto">
          <a:xfrm>
            <a:off x="1143000" y="2514600"/>
            <a:ext cx="4495800" cy="838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500"/>
              <a:t>Boats can drop anchor or drive across shallow coral</a:t>
            </a:r>
          </a:p>
        </p:txBody>
      </p:sp>
      <p:sp>
        <p:nvSpPr>
          <p:cNvPr id="13327" name="Rectangle 15"/>
          <p:cNvSpPr>
            <a:spLocks noChangeArrowheads="1"/>
          </p:cNvSpPr>
          <p:nvPr/>
        </p:nvSpPr>
        <p:spPr bwMode="auto">
          <a:xfrm>
            <a:off x="1143000" y="3276600"/>
            <a:ext cx="4495800" cy="838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500"/>
              <a:t>Abandoning fishing gear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dissolve">
                                      <p:cBhvr>
                                        <p:cTn id="7" dur="500"/>
                                        <p:tgtEl>
                                          <p:spTgt spid="13323"/>
                                        </p:tgtEl>
                                      </p:cBhvr>
                                    </p:animEffect>
                                  </p:childTnLst>
                                </p:cTn>
                              </p:par>
                              <p:par>
                                <p:cTn id="8" presetID="9" presetClass="entr" presetSubtype="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dissolve">
                                      <p:cBhvr>
                                        <p:cTn id="10" dur="500"/>
                                        <p:tgtEl>
                                          <p:spTgt spid="133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326"/>
                                        </p:tgtEl>
                                        <p:attrNameLst>
                                          <p:attrName>style.visibility</p:attrName>
                                        </p:attrNameLst>
                                      </p:cBhvr>
                                      <p:to>
                                        <p:strVal val="visible"/>
                                      </p:to>
                                    </p:set>
                                    <p:animEffect transition="in" filter="dissolve">
                                      <p:cBhvr>
                                        <p:cTn id="15" dur="500"/>
                                        <p:tgtEl>
                                          <p:spTgt spid="13326"/>
                                        </p:tgtEl>
                                      </p:cBhvr>
                                    </p:animEffect>
                                  </p:childTnLst>
                                </p:cTn>
                              </p:par>
                              <p:par>
                                <p:cTn id="16" presetID="9" presetClass="entr" presetSubtype="0" fill="hold" nodeType="with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dissolve">
                                      <p:cBhvr>
                                        <p:cTn id="18" dur="500"/>
                                        <p:tgtEl>
                                          <p:spTgt spid="133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27"/>
                                        </p:tgtEl>
                                        <p:attrNameLst>
                                          <p:attrName>style.visibility</p:attrName>
                                        </p:attrNameLst>
                                      </p:cBhvr>
                                      <p:to>
                                        <p:strVal val="visible"/>
                                      </p:to>
                                    </p:set>
                                    <p:animEffect transition="in" filter="dissolve">
                                      <p:cBhvr>
                                        <p:cTn id="23" dur="500"/>
                                        <p:tgtEl>
                                          <p:spTgt spid="13327"/>
                                        </p:tgtEl>
                                      </p:cBhvr>
                                    </p:animEffect>
                                  </p:childTnLst>
                                </p:cTn>
                              </p:par>
                              <p:par>
                                <p:cTn id="24" presetID="9" presetClass="entr" presetSubtype="0" fill="hold" nodeType="withEffect">
                                  <p:stCondLst>
                                    <p:cond delay="0"/>
                                  </p:stCondLst>
                                  <p:childTnLst>
                                    <p:set>
                                      <p:cBhvr>
                                        <p:cTn id="25" dur="1" fill="hold">
                                          <p:stCondLst>
                                            <p:cond delay="0"/>
                                          </p:stCondLst>
                                        </p:cTn>
                                        <p:tgtEl>
                                          <p:spTgt spid="13322"/>
                                        </p:tgtEl>
                                        <p:attrNameLst>
                                          <p:attrName>style.visibility</p:attrName>
                                        </p:attrNameLst>
                                      </p:cBhvr>
                                      <p:to>
                                        <p:strVal val="visible"/>
                                      </p:to>
                                    </p:set>
                                    <p:animEffect transition="in" filter="dissolve">
                                      <p:cBhvr>
                                        <p:cTn id="26"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6" grpId="0"/>
      <p:bldP spid="133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3315" name="Rectangle 2"/>
          <p:cNvSpPr>
            <a:spLocks noGrp="1" noChangeArrowheads="1"/>
          </p:cNvSpPr>
          <p:nvPr>
            <p:ph type="title"/>
          </p:nvPr>
        </p:nvSpPr>
        <p:spPr>
          <a:xfrm>
            <a:off x="990600" y="-228600"/>
            <a:ext cx="8229600" cy="1143000"/>
          </a:xfrm>
        </p:spPr>
        <p:txBody>
          <a:bodyPr/>
          <a:lstStyle/>
          <a:p>
            <a:pPr eaLnBrk="1" hangingPunct="1"/>
            <a:r>
              <a:rPr lang="en-US" sz="3600" b="1" smtClean="0"/>
              <a:t>What can you do to protect the reef?</a:t>
            </a:r>
          </a:p>
        </p:txBody>
      </p:sp>
      <p:sp>
        <p:nvSpPr>
          <p:cNvPr id="13316" name="Rectangle 3"/>
          <p:cNvSpPr>
            <a:spLocks noGrp="1" noChangeArrowheads="1"/>
          </p:cNvSpPr>
          <p:nvPr>
            <p:ph type="body" idx="1"/>
          </p:nvPr>
        </p:nvSpPr>
        <p:spPr>
          <a:xfrm>
            <a:off x="1066800" y="914400"/>
            <a:ext cx="4191000" cy="4525963"/>
          </a:xfrm>
        </p:spPr>
        <p:txBody>
          <a:bodyPr/>
          <a:lstStyle/>
          <a:p>
            <a:pPr eaLnBrk="1" hangingPunct="1"/>
            <a:r>
              <a:rPr lang="en-US" sz="3500" smtClean="0"/>
              <a:t>Don’t touch the coral or any other animals</a:t>
            </a:r>
          </a:p>
          <a:p>
            <a:pPr eaLnBrk="1" hangingPunct="1"/>
            <a:r>
              <a:rPr lang="en-US" sz="3500" smtClean="0"/>
              <a:t>Do not drive your boat over coral</a:t>
            </a:r>
          </a:p>
          <a:p>
            <a:pPr eaLnBrk="1" hangingPunct="1"/>
            <a:r>
              <a:rPr lang="en-US" sz="3500" smtClean="0"/>
              <a:t>Only drop anchors in sand or other non-coral sediment</a:t>
            </a:r>
          </a:p>
          <a:p>
            <a:pPr eaLnBrk="1" hangingPunct="1"/>
            <a:r>
              <a:rPr lang="en-US" sz="3500" smtClean="0"/>
              <a:t>Educate others!</a:t>
            </a:r>
          </a:p>
        </p:txBody>
      </p:sp>
      <p:sp>
        <p:nvSpPr>
          <p:cNvPr id="13317" name="Text Box 4" descr="Dark vertical"/>
          <p:cNvSpPr txBox="1">
            <a:spLocks noChangeArrowheads="1"/>
          </p:cNvSpPr>
          <p:nvPr/>
        </p:nvSpPr>
        <p:spPr bwMode="auto">
          <a:xfrm rot="-5400000">
            <a:off x="-2505074" y="3116262"/>
            <a:ext cx="6324600" cy="701675"/>
          </a:xfrm>
          <a:prstGeom prst="rect">
            <a:avLst/>
          </a:prstGeom>
          <a:pattFill prst="dkVert">
            <a:fgClr>
              <a:srgbClr val="FFFFCC"/>
            </a:fgClr>
            <a:bgClr>
              <a:schemeClr val="bg1"/>
            </a:bgClr>
          </a:pattFill>
          <a:ln w="9525">
            <a:noFill/>
            <a:miter lim="800000"/>
            <a:headEnd/>
            <a:tailEnd/>
          </a:ln>
        </p:spPr>
        <p:txBody>
          <a:bodyPr>
            <a:spAutoFit/>
          </a:bodyPr>
          <a:lstStyle/>
          <a:p>
            <a:pPr algn="ctr">
              <a:spcBef>
                <a:spcPct val="50000"/>
              </a:spcBef>
            </a:pPr>
            <a:r>
              <a:rPr lang="en-US" sz="4000">
                <a:latin typeface="Georgia" pitchFamily="18" charset="0"/>
              </a:rPr>
              <a:t>Careless Recreation</a:t>
            </a:r>
          </a:p>
        </p:txBody>
      </p:sp>
      <p:pic>
        <p:nvPicPr>
          <p:cNvPr id="13318" name="Picture 7" descr="DSC06148"/>
          <p:cNvPicPr>
            <a:picLocks noChangeAspect="1" noChangeArrowheads="1"/>
          </p:cNvPicPr>
          <p:nvPr/>
        </p:nvPicPr>
        <p:blipFill>
          <a:blip r:embed="rId3" cstate="print"/>
          <a:srcRect/>
          <a:stretch>
            <a:fillRect/>
          </a:stretch>
        </p:blipFill>
        <p:spPr bwMode="auto">
          <a:xfrm>
            <a:off x="5486400" y="4038600"/>
            <a:ext cx="3124200" cy="2616200"/>
          </a:xfrm>
          <a:prstGeom prst="rect">
            <a:avLst/>
          </a:prstGeom>
          <a:noFill/>
          <a:ln w="9525">
            <a:noFill/>
            <a:miter lim="800000"/>
            <a:headEnd/>
            <a:tailEnd/>
          </a:ln>
        </p:spPr>
      </p:pic>
      <p:sp>
        <p:nvSpPr>
          <p:cNvPr id="14344" name="AutoShape 8"/>
          <p:cNvSpPr>
            <a:spLocks noChangeArrowheads="1"/>
          </p:cNvSpPr>
          <p:nvPr/>
        </p:nvSpPr>
        <p:spPr bwMode="auto">
          <a:xfrm>
            <a:off x="5486400" y="4114800"/>
            <a:ext cx="3124200" cy="2438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9525">
            <a:solidFill>
              <a:schemeClr val="tx1"/>
            </a:solidFill>
            <a:miter lim="800000"/>
            <a:headEnd/>
            <a:tailEnd/>
          </a:ln>
        </p:spPr>
        <p:txBody>
          <a:bodyPr wrap="none" anchor="ctr"/>
          <a:lstStyle/>
          <a:p>
            <a:endParaRPr lang="en-US"/>
          </a:p>
        </p:txBody>
      </p:sp>
      <p:pic>
        <p:nvPicPr>
          <p:cNvPr id="13320" name="Picture 9" descr="image5_650"/>
          <p:cNvPicPr>
            <a:picLocks noChangeAspect="1" noChangeArrowheads="1"/>
          </p:cNvPicPr>
          <p:nvPr/>
        </p:nvPicPr>
        <p:blipFill>
          <a:blip r:embed="rId4" cstate="print"/>
          <a:srcRect/>
          <a:stretch>
            <a:fillRect/>
          </a:stretch>
        </p:blipFill>
        <p:spPr bwMode="auto">
          <a:xfrm>
            <a:off x="5715000" y="685800"/>
            <a:ext cx="2590800" cy="3124200"/>
          </a:xfrm>
          <a:prstGeom prst="rect">
            <a:avLst/>
          </a:prstGeom>
          <a:noFill/>
          <a:ln w="9525">
            <a:noFill/>
            <a:miter lim="800000"/>
            <a:headEnd/>
            <a:tailEnd/>
          </a:ln>
        </p:spPr>
      </p:pic>
      <p:sp>
        <p:nvSpPr>
          <p:cNvPr id="14346" name="AutoShape 10"/>
          <p:cNvSpPr>
            <a:spLocks noChangeArrowheads="1"/>
          </p:cNvSpPr>
          <p:nvPr/>
        </p:nvSpPr>
        <p:spPr bwMode="auto">
          <a:xfrm>
            <a:off x="5791200" y="990600"/>
            <a:ext cx="2438400" cy="2514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heel(4)">
                                      <p:cBhvr>
                                        <p:cTn id="7" dur="2000"/>
                                        <p:tgtEl>
                                          <p:spTgt spid="1434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wheel(4)">
                                      <p:cBhvr>
                                        <p:cTn id="10"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rot="16200000">
            <a:off x="-2400300" y="3009900"/>
            <a:ext cx="5943600" cy="685800"/>
          </a:xfrm>
          <a:solidFill>
            <a:schemeClr val="accent5">
              <a:lumMod val="75000"/>
            </a:schemeClr>
          </a:solidFill>
        </p:spPr>
        <p:txBody>
          <a:bodyPr/>
          <a:lstStyle/>
          <a:p>
            <a:pPr eaLnBrk="1" hangingPunct="1">
              <a:defRPr/>
            </a:pPr>
            <a:r>
              <a:rPr lang="en-US" dirty="0" smtClean="0"/>
              <a:t>Pollution</a:t>
            </a:r>
          </a:p>
        </p:txBody>
      </p:sp>
      <p:sp>
        <p:nvSpPr>
          <p:cNvPr id="14340" name="Subtitle 8"/>
          <p:cNvSpPr>
            <a:spLocks noGrp="1"/>
          </p:cNvSpPr>
          <p:nvPr>
            <p:ph type="subTitle" idx="1"/>
          </p:nvPr>
        </p:nvSpPr>
        <p:spPr>
          <a:xfrm>
            <a:off x="1524000" y="2667000"/>
            <a:ext cx="6400800" cy="1219200"/>
          </a:xfrm>
        </p:spPr>
        <p:txBody>
          <a:bodyPr/>
          <a:lstStyle/>
          <a:p>
            <a:pPr eaLnBrk="1" hangingPunct="1"/>
            <a:r>
              <a:rPr lang="en-US" smtClean="0"/>
              <a:t>Human’s cause many forms of pollution that harms or kills coral. </a:t>
            </a:r>
          </a:p>
          <a:p>
            <a:pPr eaLnBrk="1" hangingPunct="1"/>
            <a:endParaRPr lang="en-US" smtClean="0"/>
          </a:p>
        </p:txBody>
      </p:sp>
      <p:pic>
        <p:nvPicPr>
          <p:cNvPr id="14341" name="Picture 13" descr="marine pollution.jpg"/>
          <p:cNvPicPr>
            <a:picLocks noChangeAspect="1"/>
          </p:cNvPicPr>
          <p:nvPr/>
        </p:nvPicPr>
        <p:blipFill>
          <a:blip r:embed="rId3" cstate="print"/>
          <a:srcRect/>
          <a:stretch>
            <a:fillRect/>
          </a:stretch>
        </p:blipFill>
        <p:spPr bwMode="auto">
          <a:xfrm>
            <a:off x="6477000" y="685800"/>
            <a:ext cx="2520950" cy="1981200"/>
          </a:xfrm>
          <a:prstGeom prst="rect">
            <a:avLst/>
          </a:prstGeom>
          <a:noFill/>
          <a:ln w="9525">
            <a:noFill/>
            <a:miter lim="800000"/>
            <a:headEnd/>
            <a:tailEnd/>
          </a:ln>
        </p:spPr>
      </p:pic>
      <p:pic>
        <p:nvPicPr>
          <p:cNvPr id="15" name="Picture 10" descr="derelict net_3"/>
          <p:cNvPicPr>
            <a:picLocks noChangeAspect="1" noChangeArrowheads="1"/>
          </p:cNvPicPr>
          <p:nvPr/>
        </p:nvPicPr>
        <p:blipFill>
          <a:blip r:embed="rId4" cstate="print"/>
          <a:srcRect/>
          <a:stretch>
            <a:fillRect/>
          </a:stretch>
        </p:blipFill>
        <p:spPr bwMode="auto">
          <a:xfrm>
            <a:off x="1295400" y="3962400"/>
            <a:ext cx="3124200" cy="1981200"/>
          </a:xfrm>
          <a:prstGeom prst="rect">
            <a:avLst/>
          </a:prstGeom>
          <a:noFill/>
          <a:ln w="9525">
            <a:noFill/>
            <a:miter lim="800000"/>
            <a:headEnd/>
            <a:tailEnd/>
          </a:ln>
        </p:spPr>
      </p:pic>
      <p:pic>
        <p:nvPicPr>
          <p:cNvPr id="14343" name="Picture 15" descr="oil pollution.jpg"/>
          <p:cNvPicPr>
            <a:picLocks noChangeAspect="1"/>
          </p:cNvPicPr>
          <p:nvPr/>
        </p:nvPicPr>
        <p:blipFill>
          <a:blip r:embed="rId5" cstate="print"/>
          <a:srcRect/>
          <a:stretch>
            <a:fillRect/>
          </a:stretch>
        </p:blipFill>
        <p:spPr bwMode="auto">
          <a:xfrm>
            <a:off x="5715000" y="3962400"/>
            <a:ext cx="2997200" cy="2001838"/>
          </a:xfrm>
          <a:prstGeom prst="rect">
            <a:avLst/>
          </a:prstGeom>
          <a:noFill/>
          <a:ln w="9525">
            <a:noFill/>
            <a:miter lim="800000"/>
            <a:headEnd/>
            <a:tailEnd/>
          </a:ln>
        </p:spPr>
      </p:pic>
      <p:pic>
        <p:nvPicPr>
          <p:cNvPr id="14344" name="Picture 16" descr="sewage dumping.jpg"/>
          <p:cNvPicPr>
            <a:picLocks noChangeAspect="1"/>
          </p:cNvPicPr>
          <p:nvPr/>
        </p:nvPicPr>
        <p:blipFill>
          <a:blip r:embed="rId6" cstate="print"/>
          <a:srcRect/>
          <a:stretch>
            <a:fillRect/>
          </a:stretch>
        </p:blipFill>
        <p:spPr bwMode="auto">
          <a:xfrm>
            <a:off x="990600" y="685800"/>
            <a:ext cx="2525713" cy="1981200"/>
          </a:xfrm>
          <a:prstGeom prst="rect">
            <a:avLst/>
          </a:prstGeom>
          <a:noFill/>
          <a:ln w="9525">
            <a:noFill/>
            <a:miter lim="800000"/>
            <a:headEnd/>
            <a:tailEnd/>
          </a:ln>
        </p:spPr>
      </p:pic>
      <p:sp>
        <p:nvSpPr>
          <p:cNvPr id="14345" name="TextBox 17"/>
          <p:cNvSpPr txBox="1">
            <a:spLocks noChangeArrowheads="1"/>
          </p:cNvSpPr>
          <p:nvPr/>
        </p:nvSpPr>
        <p:spPr bwMode="auto">
          <a:xfrm>
            <a:off x="1295400" y="5943600"/>
            <a:ext cx="3276600" cy="369888"/>
          </a:xfrm>
          <a:prstGeom prst="rect">
            <a:avLst/>
          </a:prstGeom>
          <a:noFill/>
          <a:ln w="9525">
            <a:noFill/>
            <a:miter lim="800000"/>
            <a:headEnd/>
            <a:tailEnd/>
          </a:ln>
        </p:spPr>
        <p:txBody>
          <a:bodyPr>
            <a:spAutoFit/>
          </a:bodyPr>
          <a:lstStyle/>
          <a:p>
            <a:r>
              <a:rPr lang="en-US"/>
              <a:t>Lost fishing gear (ghost gear)</a:t>
            </a:r>
          </a:p>
        </p:txBody>
      </p:sp>
      <p:pic>
        <p:nvPicPr>
          <p:cNvPr id="14346" name="Picture 18" descr="coral pollution.jpg"/>
          <p:cNvPicPr>
            <a:picLocks noChangeAspect="1"/>
          </p:cNvPicPr>
          <p:nvPr/>
        </p:nvPicPr>
        <p:blipFill>
          <a:blip r:embed="rId7" cstate="print"/>
          <a:srcRect/>
          <a:stretch>
            <a:fillRect/>
          </a:stretch>
        </p:blipFill>
        <p:spPr bwMode="auto">
          <a:xfrm>
            <a:off x="4105275" y="685800"/>
            <a:ext cx="1963738" cy="1981200"/>
          </a:xfrm>
          <a:prstGeom prst="rect">
            <a:avLst/>
          </a:prstGeom>
          <a:noFill/>
          <a:ln w="9525">
            <a:noFill/>
            <a:miter lim="800000"/>
            <a:headEnd/>
            <a:tailEnd/>
          </a:ln>
        </p:spPr>
      </p:pic>
      <p:sp>
        <p:nvSpPr>
          <p:cNvPr id="14347" name="TextBox 19"/>
          <p:cNvSpPr txBox="1">
            <a:spLocks noChangeArrowheads="1"/>
          </p:cNvSpPr>
          <p:nvPr/>
        </p:nvSpPr>
        <p:spPr bwMode="auto">
          <a:xfrm>
            <a:off x="1219200" y="381000"/>
            <a:ext cx="2438400" cy="369888"/>
          </a:xfrm>
          <a:prstGeom prst="rect">
            <a:avLst/>
          </a:prstGeom>
          <a:noFill/>
          <a:ln w="9525">
            <a:noFill/>
            <a:miter lim="800000"/>
            <a:headEnd/>
            <a:tailEnd/>
          </a:ln>
        </p:spPr>
        <p:txBody>
          <a:bodyPr>
            <a:spAutoFit/>
          </a:bodyPr>
          <a:lstStyle/>
          <a:p>
            <a:r>
              <a:rPr lang="en-US"/>
              <a:t>Raw sewage</a:t>
            </a:r>
          </a:p>
        </p:txBody>
      </p:sp>
      <p:sp>
        <p:nvSpPr>
          <p:cNvPr id="14348" name="TextBox 20"/>
          <p:cNvSpPr txBox="1">
            <a:spLocks noChangeArrowheads="1"/>
          </p:cNvSpPr>
          <p:nvPr/>
        </p:nvSpPr>
        <p:spPr bwMode="auto">
          <a:xfrm>
            <a:off x="4572000" y="381000"/>
            <a:ext cx="3810000" cy="369888"/>
          </a:xfrm>
          <a:prstGeom prst="rect">
            <a:avLst/>
          </a:prstGeom>
          <a:noFill/>
          <a:ln w="9525">
            <a:noFill/>
            <a:miter lim="800000"/>
            <a:headEnd/>
            <a:tailEnd/>
          </a:ln>
        </p:spPr>
        <p:txBody>
          <a:bodyPr>
            <a:spAutoFit/>
          </a:bodyPr>
          <a:lstStyle/>
          <a:p>
            <a:r>
              <a:rPr lang="en-US"/>
              <a:t>Trash that settles on coral will kill it </a:t>
            </a:r>
          </a:p>
        </p:txBody>
      </p:sp>
      <p:sp>
        <p:nvSpPr>
          <p:cNvPr id="14349" name="TextBox 21"/>
          <p:cNvSpPr txBox="1">
            <a:spLocks noChangeArrowheads="1"/>
          </p:cNvSpPr>
          <p:nvPr/>
        </p:nvSpPr>
        <p:spPr bwMode="auto">
          <a:xfrm>
            <a:off x="5638800" y="5943600"/>
            <a:ext cx="3429000" cy="369888"/>
          </a:xfrm>
          <a:prstGeom prst="rect">
            <a:avLst/>
          </a:prstGeom>
          <a:noFill/>
          <a:ln w="9525">
            <a:noFill/>
            <a:miter lim="800000"/>
            <a:headEnd/>
            <a:tailEnd/>
          </a:ln>
        </p:spPr>
        <p:txBody>
          <a:bodyPr>
            <a:spAutoFit/>
          </a:bodyPr>
          <a:lstStyle/>
          <a:p>
            <a:r>
              <a:rPr lang="en-US"/>
              <a:t>Oil can kill all forms of sea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ChangeArrowheads="1"/>
          </p:cNvSpPr>
          <p:nvPr/>
        </p:nvSpPr>
        <p:spPr bwMode="auto">
          <a:xfrm>
            <a:off x="0" y="0"/>
            <a:ext cx="9144000" cy="6858000"/>
          </a:xfrm>
          <a:prstGeom prst="rect">
            <a:avLst/>
          </a:prstGeom>
          <a:solidFill>
            <a:srgbClr val="33CC33">
              <a:alpha val="16078"/>
            </a:srgbClr>
          </a:solidFill>
          <a:ln w="9525">
            <a:solidFill>
              <a:schemeClr val="tx1"/>
            </a:solidFill>
            <a:miter lim="800000"/>
            <a:headEnd/>
            <a:tailEnd/>
          </a:ln>
        </p:spPr>
        <p:txBody>
          <a:bodyPr wrap="none" anchor="ctr"/>
          <a:lstStyle/>
          <a:p>
            <a:endParaRPr lang="en-US"/>
          </a:p>
        </p:txBody>
      </p:sp>
      <p:sp>
        <p:nvSpPr>
          <p:cNvPr id="15363" name="Rectangle 2"/>
          <p:cNvSpPr>
            <a:spLocks noGrp="1" noChangeArrowheads="1"/>
          </p:cNvSpPr>
          <p:nvPr>
            <p:ph type="title"/>
          </p:nvPr>
        </p:nvSpPr>
        <p:spPr>
          <a:xfrm>
            <a:off x="1371600" y="76200"/>
            <a:ext cx="7086600" cy="1143000"/>
          </a:xfrm>
        </p:spPr>
        <p:txBody>
          <a:bodyPr/>
          <a:lstStyle/>
          <a:p>
            <a:pPr eaLnBrk="1" hangingPunct="1"/>
            <a:r>
              <a:rPr lang="en-US" b="1" smtClean="0"/>
              <a:t>What is climate change?</a:t>
            </a:r>
          </a:p>
        </p:txBody>
      </p:sp>
      <p:sp>
        <p:nvSpPr>
          <p:cNvPr id="15364" name="Text Box 4"/>
          <p:cNvSpPr txBox="1">
            <a:spLocks noChangeArrowheads="1"/>
          </p:cNvSpPr>
          <p:nvPr/>
        </p:nvSpPr>
        <p:spPr bwMode="auto">
          <a:xfrm>
            <a:off x="304800" y="6248400"/>
            <a:ext cx="8610600" cy="366713"/>
          </a:xfrm>
          <a:prstGeom prst="rect">
            <a:avLst/>
          </a:prstGeom>
          <a:noFill/>
          <a:ln w="9525">
            <a:noFill/>
            <a:miter lim="800000"/>
            <a:headEnd/>
            <a:tailEnd/>
          </a:ln>
        </p:spPr>
        <p:txBody>
          <a:bodyPr>
            <a:spAutoFit/>
          </a:bodyPr>
          <a:lstStyle/>
          <a:p>
            <a:pPr>
              <a:spcBef>
                <a:spcPct val="50000"/>
              </a:spcBef>
            </a:pPr>
            <a:r>
              <a:rPr lang="en-US"/>
              <a:t>Climate change is the increase in the temperature of the Earth’s air and oceans.</a:t>
            </a:r>
          </a:p>
        </p:txBody>
      </p:sp>
      <p:pic>
        <p:nvPicPr>
          <p:cNvPr id="15365" name="Picture 7" descr="GPN-2002-000112"/>
          <p:cNvPicPr>
            <a:picLocks noChangeAspect="1" noChangeArrowheads="1"/>
          </p:cNvPicPr>
          <p:nvPr/>
        </p:nvPicPr>
        <p:blipFill>
          <a:blip r:embed="rId3" cstate="print"/>
          <a:srcRect/>
          <a:stretch>
            <a:fillRect/>
          </a:stretch>
        </p:blipFill>
        <p:spPr bwMode="auto">
          <a:xfrm>
            <a:off x="1752600" y="1371600"/>
            <a:ext cx="4648200" cy="4573588"/>
          </a:xfrm>
          <a:prstGeom prst="rect">
            <a:avLst/>
          </a:prstGeom>
          <a:noFill/>
          <a:ln w="9525">
            <a:noFill/>
            <a:miter lim="800000"/>
            <a:headEnd/>
            <a:tailEnd/>
          </a:ln>
        </p:spPr>
      </p:pic>
      <p:pic>
        <p:nvPicPr>
          <p:cNvPr id="15366" name="Picture 11" descr="weather25"/>
          <p:cNvPicPr>
            <a:picLocks noChangeAspect="1" noChangeArrowheads="1"/>
          </p:cNvPicPr>
          <p:nvPr/>
        </p:nvPicPr>
        <p:blipFill>
          <a:blip r:embed="rId4" cstate="print"/>
          <a:srcRect/>
          <a:stretch>
            <a:fillRect/>
          </a:stretch>
        </p:blipFill>
        <p:spPr bwMode="auto">
          <a:xfrm>
            <a:off x="6477000" y="1371600"/>
            <a:ext cx="1455738" cy="4572000"/>
          </a:xfrm>
          <a:prstGeom prst="rect">
            <a:avLst/>
          </a:prstGeom>
          <a:noFill/>
          <a:ln w="9525">
            <a:noFill/>
            <a:miter lim="800000"/>
            <a:headEnd/>
            <a:tailEnd/>
          </a:ln>
        </p:spPr>
      </p:pic>
      <p:sp>
        <p:nvSpPr>
          <p:cNvPr id="15367" name="Text Box 15" descr="Green marble"/>
          <p:cNvSpPr txBox="1">
            <a:spLocks noChangeArrowheads="1"/>
          </p:cNvSpPr>
          <p:nvPr/>
        </p:nvSpPr>
        <p:spPr bwMode="auto">
          <a:xfrm rot="-5400000">
            <a:off x="-2354262" y="2887662"/>
            <a:ext cx="5867400" cy="701675"/>
          </a:xfrm>
          <a:prstGeom prst="rect">
            <a:avLst/>
          </a:prstGeom>
          <a:blipFill dpi="0" rotWithShape="1">
            <a:blip r:embed="rId5" cstate="print">
              <a:alphaModFix amt="15000"/>
            </a:blip>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Climate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52400"/>
            <a:ext cx="8229600" cy="1143000"/>
          </a:xfrm>
        </p:spPr>
        <p:txBody>
          <a:bodyPr/>
          <a:lstStyle/>
          <a:p>
            <a:pPr eaLnBrk="1" hangingPunct="1"/>
            <a:r>
              <a:rPr lang="en-US" sz="4300" b="1" smtClean="0"/>
              <a:t>What causes climate change?</a:t>
            </a:r>
          </a:p>
        </p:txBody>
      </p:sp>
      <p:sp>
        <p:nvSpPr>
          <p:cNvPr id="16388" name="Text Box 4"/>
          <p:cNvSpPr txBox="1">
            <a:spLocks noChangeArrowheads="1"/>
          </p:cNvSpPr>
          <p:nvPr/>
        </p:nvSpPr>
        <p:spPr bwMode="auto">
          <a:xfrm>
            <a:off x="1143000" y="6096000"/>
            <a:ext cx="7772400" cy="641350"/>
          </a:xfrm>
          <a:prstGeom prst="rect">
            <a:avLst/>
          </a:prstGeom>
          <a:noFill/>
          <a:ln w="9525">
            <a:noFill/>
            <a:miter lim="800000"/>
            <a:headEnd/>
            <a:tailEnd/>
          </a:ln>
        </p:spPr>
        <p:txBody>
          <a:bodyPr>
            <a:spAutoFit/>
          </a:bodyPr>
          <a:lstStyle/>
          <a:p>
            <a:pPr algn="ctr">
              <a:spcBef>
                <a:spcPct val="50000"/>
              </a:spcBef>
            </a:pPr>
            <a:r>
              <a:rPr lang="en-US"/>
              <a:t>Climate Change happens when more carbon dioxide enters the atmosphere than can be removed by plants</a:t>
            </a:r>
          </a:p>
        </p:txBody>
      </p:sp>
      <p:pic>
        <p:nvPicPr>
          <p:cNvPr id="2" name="Picture 9" descr="GlobalWarmingText copy"/>
          <p:cNvPicPr>
            <a:picLocks noChangeAspect="1" noChangeArrowheads="1"/>
          </p:cNvPicPr>
          <p:nvPr/>
        </p:nvPicPr>
        <p:blipFill>
          <a:blip r:embed="rId3" cstate="print"/>
          <a:srcRect/>
          <a:stretch>
            <a:fillRect/>
          </a:stretch>
        </p:blipFill>
        <p:spPr bwMode="auto">
          <a:xfrm>
            <a:off x="1219200" y="838200"/>
            <a:ext cx="7620000" cy="5214938"/>
          </a:xfrm>
          <a:prstGeom prst="rect">
            <a:avLst/>
          </a:prstGeom>
          <a:noFill/>
          <a:ln w="9525">
            <a:noFill/>
            <a:miter lim="800000"/>
            <a:headEnd/>
            <a:tailEnd/>
          </a:ln>
        </p:spPr>
      </p:pic>
      <p:sp>
        <p:nvSpPr>
          <p:cNvPr id="16389" name="Text Box 11" descr="Green marble"/>
          <p:cNvSpPr txBox="1">
            <a:spLocks noChangeArrowheads="1"/>
          </p:cNvSpPr>
          <p:nvPr/>
        </p:nvSpPr>
        <p:spPr bwMode="auto">
          <a:xfrm rot="-5400000">
            <a:off x="-2506662" y="3040062"/>
            <a:ext cx="6172200" cy="701675"/>
          </a:xfrm>
          <a:prstGeom prst="rect">
            <a:avLst/>
          </a:prstGeom>
          <a:blipFill dpi="0" rotWithShape="1">
            <a:blip r:embed="rId4" cstate="print">
              <a:alphaModFix amt="15000"/>
            </a:blip>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Climate Change</a:t>
            </a:r>
          </a:p>
        </p:txBody>
      </p:sp>
      <p:sp>
        <p:nvSpPr>
          <p:cNvPr id="16390" name="Rectangle 10"/>
          <p:cNvSpPr>
            <a:spLocks noChangeArrowheads="1"/>
          </p:cNvSpPr>
          <p:nvPr/>
        </p:nvSpPr>
        <p:spPr bwMode="auto">
          <a:xfrm>
            <a:off x="0" y="0"/>
            <a:ext cx="9144000" cy="6858000"/>
          </a:xfrm>
          <a:prstGeom prst="rect">
            <a:avLst/>
          </a:prstGeom>
          <a:solidFill>
            <a:srgbClr val="33CC33">
              <a:alpha val="16078"/>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8"/>
          <p:cNvSpPr>
            <a:spLocks noChangeArrowheads="1"/>
          </p:cNvSpPr>
          <p:nvPr/>
        </p:nvSpPr>
        <p:spPr bwMode="auto">
          <a:xfrm>
            <a:off x="0" y="0"/>
            <a:ext cx="9144000" cy="6858000"/>
          </a:xfrm>
          <a:prstGeom prst="rect">
            <a:avLst/>
          </a:prstGeom>
          <a:solidFill>
            <a:srgbClr val="33CC33">
              <a:alpha val="16078"/>
            </a:srgbClr>
          </a:solid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title"/>
          </p:nvPr>
        </p:nvSpPr>
        <p:spPr>
          <a:xfrm>
            <a:off x="914400" y="-76200"/>
            <a:ext cx="8229600" cy="1143000"/>
          </a:xfrm>
        </p:spPr>
        <p:txBody>
          <a:bodyPr/>
          <a:lstStyle/>
          <a:p>
            <a:pPr eaLnBrk="1" hangingPunct="1"/>
            <a:r>
              <a:rPr lang="en-US" sz="3700" b="1" smtClean="0"/>
              <a:t>Human sources of climate change</a:t>
            </a:r>
          </a:p>
        </p:txBody>
      </p:sp>
      <p:sp>
        <p:nvSpPr>
          <p:cNvPr id="17420" name="Text Box 12"/>
          <p:cNvSpPr txBox="1">
            <a:spLocks noChangeArrowheads="1"/>
          </p:cNvSpPr>
          <p:nvPr/>
        </p:nvSpPr>
        <p:spPr bwMode="auto">
          <a:xfrm>
            <a:off x="1295400" y="990600"/>
            <a:ext cx="1905000" cy="641350"/>
          </a:xfrm>
          <a:prstGeom prst="rect">
            <a:avLst/>
          </a:prstGeom>
          <a:noFill/>
          <a:ln w="9525">
            <a:noFill/>
            <a:miter lim="800000"/>
            <a:headEnd/>
            <a:tailEnd/>
          </a:ln>
        </p:spPr>
        <p:txBody>
          <a:bodyPr>
            <a:spAutoFit/>
          </a:bodyPr>
          <a:lstStyle/>
          <a:p>
            <a:pPr algn="ctr">
              <a:spcBef>
                <a:spcPct val="50000"/>
              </a:spcBef>
            </a:pPr>
            <a:r>
              <a:rPr lang="en-US" u="sng"/>
              <a:t>many types of transportation</a:t>
            </a:r>
          </a:p>
        </p:txBody>
      </p:sp>
      <p:sp>
        <p:nvSpPr>
          <p:cNvPr id="17422" name="Text Box 14"/>
          <p:cNvSpPr txBox="1">
            <a:spLocks noChangeArrowheads="1"/>
          </p:cNvSpPr>
          <p:nvPr/>
        </p:nvSpPr>
        <p:spPr bwMode="auto">
          <a:xfrm>
            <a:off x="7772400" y="4495800"/>
            <a:ext cx="1143000" cy="366713"/>
          </a:xfrm>
          <a:prstGeom prst="rect">
            <a:avLst/>
          </a:prstGeom>
          <a:noFill/>
          <a:ln w="9525">
            <a:noFill/>
            <a:miter lim="800000"/>
            <a:headEnd/>
            <a:tailEnd/>
          </a:ln>
        </p:spPr>
        <p:txBody>
          <a:bodyPr>
            <a:spAutoFit/>
          </a:bodyPr>
          <a:lstStyle/>
          <a:p>
            <a:pPr>
              <a:spcBef>
                <a:spcPct val="50000"/>
              </a:spcBef>
            </a:pPr>
            <a:r>
              <a:rPr lang="en-US" u="sng"/>
              <a:t>factories</a:t>
            </a:r>
          </a:p>
        </p:txBody>
      </p:sp>
      <p:sp>
        <p:nvSpPr>
          <p:cNvPr id="17414" name="Text Box 15"/>
          <p:cNvSpPr txBox="1">
            <a:spLocks noChangeArrowheads="1"/>
          </p:cNvSpPr>
          <p:nvPr/>
        </p:nvSpPr>
        <p:spPr bwMode="auto">
          <a:xfrm>
            <a:off x="2590800" y="6248400"/>
            <a:ext cx="4648200" cy="366713"/>
          </a:xfrm>
          <a:prstGeom prst="rect">
            <a:avLst/>
          </a:prstGeom>
          <a:noFill/>
          <a:ln w="9525">
            <a:noFill/>
            <a:miter lim="800000"/>
            <a:headEnd/>
            <a:tailEnd/>
          </a:ln>
        </p:spPr>
        <p:txBody>
          <a:bodyPr>
            <a:spAutoFit/>
          </a:bodyPr>
          <a:lstStyle/>
          <a:p>
            <a:pPr>
              <a:spcBef>
                <a:spcPct val="50000"/>
              </a:spcBef>
            </a:pPr>
            <a:endParaRPr lang="en-US"/>
          </a:p>
        </p:txBody>
      </p:sp>
      <p:sp>
        <p:nvSpPr>
          <p:cNvPr id="17424" name="Text Box 16"/>
          <p:cNvSpPr txBox="1">
            <a:spLocks noChangeArrowheads="1"/>
          </p:cNvSpPr>
          <p:nvPr/>
        </p:nvSpPr>
        <p:spPr bwMode="auto">
          <a:xfrm>
            <a:off x="4800600" y="6400800"/>
            <a:ext cx="4343400" cy="457200"/>
          </a:xfrm>
          <a:prstGeom prst="rect">
            <a:avLst/>
          </a:prstGeom>
          <a:noFill/>
          <a:ln w="9525">
            <a:noFill/>
            <a:miter lim="800000"/>
            <a:headEnd/>
            <a:tailEnd/>
          </a:ln>
        </p:spPr>
        <p:txBody>
          <a:bodyPr>
            <a:spAutoFit/>
          </a:bodyPr>
          <a:lstStyle/>
          <a:p>
            <a:pPr>
              <a:spcBef>
                <a:spcPct val="50000"/>
              </a:spcBef>
            </a:pPr>
            <a:r>
              <a:rPr lang="en-US" sz="2400" u="sng"/>
              <a:t>anything that uses fossil fuels!</a:t>
            </a:r>
          </a:p>
        </p:txBody>
      </p:sp>
      <p:sp>
        <p:nvSpPr>
          <p:cNvPr id="17416" name="Text Box 20" descr="Green marble"/>
          <p:cNvSpPr txBox="1">
            <a:spLocks noChangeArrowheads="1"/>
          </p:cNvSpPr>
          <p:nvPr/>
        </p:nvSpPr>
        <p:spPr bwMode="auto">
          <a:xfrm rot="-5400000">
            <a:off x="-2506662" y="3040062"/>
            <a:ext cx="6172200" cy="701675"/>
          </a:xfrm>
          <a:prstGeom prst="rect">
            <a:avLst/>
          </a:prstGeom>
          <a:blipFill dpi="0" rotWithShape="1">
            <a:blip r:embed="rId3" cstate="print">
              <a:alphaModFix amt="15000"/>
            </a:blip>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Climate Change</a:t>
            </a:r>
          </a:p>
        </p:txBody>
      </p:sp>
      <p:pic>
        <p:nvPicPr>
          <p:cNvPr id="17417" name="Picture 23" descr="tn_SCHOOLBUS01"/>
          <p:cNvPicPr>
            <a:picLocks noChangeAspect="1" noChangeArrowheads="1"/>
          </p:cNvPicPr>
          <p:nvPr/>
        </p:nvPicPr>
        <p:blipFill>
          <a:blip r:embed="rId4" cstate="print"/>
          <a:srcRect/>
          <a:stretch>
            <a:fillRect/>
          </a:stretch>
        </p:blipFill>
        <p:spPr bwMode="auto">
          <a:xfrm>
            <a:off x="1143000" y="1676400"/>
            <a:ext cx="1752600" cy="1314450"/>
          </a:xfrm>
          <a:prstGeom prst="rect">
            <a:avLst/>
          </a:prstGeom>
          <a:noFill/>
          <a:ln w="9525">
            <a:noFill/>
            <a:miter lim="800000"/>
            <a:headEnd/>
            <a:tailEnd/>
          </a:ln>
        </p:spPr>
      </p:pic>
      <p:pic>
        <p:nvPicPr>
          <p:cNvPr id="17418" name="Picture 26" descr="lockheed6"/>
          <p:cNvPicPr>
            <a:picLocks noChangeAspect="1" noChangeArrowheads="1"/>
          </p:cNvPicPr>
          <p:nvPr/>
        </p:nvPicPr>
        <p:blipFill>
          <a:blip r:embed="rId5" cstate="print"/>
          <a:srcRect/>
          <a:stretch>
            <a:fillRect/>
          </a:stretch>
        </p:blipFill>
        <p:spPr bwMode="auto">
          <a:xfrm>
            <a:off x="2971800" y="2590800"/>
            <a:ext cx="2667000" cy="987425"/>
          </a:xfrm>
          <a:prstGeom prst="rect">
            <a:avLst/>
          </a:prstGeom>
          <a:noFill/>
          <a:ln w="9525">
            <a:noFill/>
            <a:miter lim="800000"/>
            <a:headEnd/>
            <a:tailEnd/>
          </a:ln>
        </p:spPr>
      </p:pic>
      <p:pic>
        <p:nvPicPr>
          <p:cNvPr id="17419" name="Picture 27" descr="03fsv2sm"/>
          <p:cNvPicPr>
            <a:picLocks noChangeAspect="1" noChangeArrowheads="1"/>
          </p:cNvPicPr>
          <p:nvPr/>
        </p:nvPicPr>
        <p:blipFill>
          <a:blip r:embed="rId6" cstate="print"/>
          <a:srcRect/>
          <a:stretch>
            <a:fillRect/>
          </a:stretch>
        </p:blipFill>
        <p:spPr bwMode="auto">
          <a:xfrm>
            <a:off x="3200400" y="1066800"/>
            <a:ext cx="2362200" cy="1447800"/>
          </a:xfrm>
          <a:prstGeom prst="rect">
            <a:avLst/>
          </a:prstGeom>
          <a:noFill/>
          <a:ln w="9525">
            <a:noFill/>
            <a:miter lim="800000"/>
            <a:headEnd/>
            <a:tailEnd/>
          </a:ln>
        </p:spPr>
      </p:pic>
      <p:pic>
        <p:nvPicPr>
          <p:cNvPr id="2" name="Picture 29" descr="450px-Steenfabriek%2C_Tolkamer%2C_Netherlands"/>
          <p:cNvPicPr>
            <a:picLocks noChangeAspect="1" noChangeArrowheads="1"/>
          </p:cNvPicPr>
          <p:nvPr/>
        </p:nvPicPr>
        <p:blipFill>
          <a:blip r:embed="rId7" cstate="print"/>
          <a:srcRect/>
          <a:stretch>
            <a:fillRect/>
          </a:stretch>
        </p:blipFill>
        <p:spPr bwMode="auto">
          <a:xfrm>
            <a:off x="5943600" y="3352800"/>
            <a:ext cx="1828800" cy="2438400"/>
          </a:xfrm>
          <a:prstGeom prst="rect">
            <a:avLst/>
          </a:prstGeom>
          <a:noFill/>
          <a:ln w="9525">
            <a:noFill/>
            <a:miter lim="800000"/>
            <a:headEnd/>
            <a:tailEnd/>
          </a:ln>
        </p:spPr>
      </p:pic>
      <p:pic>
        <p:nvPicPr>
          <p:cNvPr id="17421" name="Picture 28" descr="Pollution_de_l%27air"/>
          <p:cNvPicPr>
            <a:picLocks noChangeAspect="1" noChangeArrowheads="1"/>
          </p:cNvPicPr>
          <p:nvPr/>
        </p:nvPicPr>
        <p:blipFill>
          <a:blip r:embed="rId8" cstate="print"/>
          <a:srcRect/>
          <a:stretch>
            <a:fillRect/>
          </a:stretch>
        </p:blipFill>
        <p:spPr bwMode="auto">
          <a:xfrm>
            <a:off x="7172325" y="1600200"/>
            <a:ext cx="1819275" cy="2133600"/>
          </a:xfrm>
          <a:prstGeom prst="rect">
            <a:avLst/>
          </a:prstGeom>
          <a:noFill/>
          <a:ln w="9525">
            <a:noFill/>
            <a:miter lim="800000"/>
            <a:headEnd/>
            <a:tailEnd/>
          </a:ln>
        </p:spPr>
      </p:pic>
      <p:pic>
        <p:nvPicPr>
          <p:cNvPr id="3" name="Picture 31" descr="800px-Log_cutter02"/>
          <p:cNvPicPr>
            <a:picLocks noChangeAspect="1" noChangeArrowheads="1"/>
          </p:cNvPicPr>
          <p:nvPr/>
        </p:nvPicPr>
        <p:blipFill>
          <a:blip r:embed="rId9" cstate="print"/>
          <a:srcRect/>
          <a:stretch>
            <a:fillRect/>
          </a:stretch>
        </p:blipFill>
        <p:spPr bwMode="auto">
          <a:xfrm>
            <a:off x="2590800" y="4648200"/>
            <a:ext cx="2438400" cy="1628775"/>
          </a:xfrm>
          <a:prstGeom prst="rect">
            <a:avLst/>
          </a:prstGeom>
          <a:noFill/>
          <a:ln w="9525">
            <a:noFill/>
            <a:miter lim="800000"/>
            <a:headEnd/>
            <a:tailEnd/>
          </a:ln>
        </p:spPr>
      </p:pic>
      <p:pic>
        <p:nvPicPr>
          <p:cNvPr id="17423" name="Picture 30" descr="800px-Zrywka_drewna_776"/>
          <p:cNvPicPr>
            <a:picLocks noChangeAspect="1" noChangeArrowheads="1"/>
          </p:cNvPicPr>
          <p:nvPr/>
        </p:nvPicPr>
        <p:blipFill>
          <a:blip r:embed="rId10" cstate="print"/>
          <a:srcRect/>
          <a:stretch>
            <a:fillRect/>
          </a:stretch>
        </p:blipFill>
        <p:spPr bwMode="auto">
          <a:xfrm>
            <a:off x="1066800" y="3886200"/>
            <a:ext cx="2133600" cy="1420813"/>
          </a:xfrm>
          <a:prstGeom prst="rect">
            <a:avLst/>
          </a:prstGeom>
          <a:noFill/>
          <a:ln w="9525">
            <a:noFill/>
            <a:miter lim="800000"/>
            <a:headEnd/>
            <a:tailEnd/>
          </a:ln>
        </p:spPr>
      </p:pic>
      <p:sp>
        <p:nvSpPr>
          <p:cNvPr id="17440" name="Text Box 32"/>
          <p:cNvSpPr txBox="1">
            <a:spLocks noChangeArrowheads="1"/>
          </p:cNvSpPr>
          <p:nvPr/>
        </p:nvSpPr>
        <p:spPr bwMode="auto">
          <a:xfrm>
            <a:off x="990600" y="5272088"/>
            <a:ext cx="1752600" cy="366712"/>
          </a:xfrm>
          <a:prstGeom prst="rect">
            <a:avLst/>
          </a:prstGeom>
          <a:noFill/>
          <a:ln w="9525">
            <a:noFill/>
            <a:miter lim="800000"/>
            <a:headEnd/>
            <a:tailEnd/>
          </a:ln>
        </p:spPr>
        <p:txBody>
          <a:bodyPr>
            <a:spAutoFit/>
          </a:bodyPr>
          <a:lstStyle/>
          <a:p>
            <a:pPr>
              <a:spcBef>
                <a:spcPct val="50000"/>
              </a:spcBef>
            </a:pPr>
            <a:r>
              <a:rPr lang="en-US" u="sng"/>
              <a:t>deforestation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dissolve">
                                      <p:cBhvr>
                                        <p:cTn id="7" dur="500"/>
                                        <p:tgtEl>
                                          <p:spTgt spid="17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dissolve">
                                      <p:cBhvr>
                                        <p:cTn id="12" dur="500"/>
                                        <p:tgtEl>
                                          <p:spTgt spid="174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40"/>
                                        </p:tgtEl>
                                        <p:attrNameLst>
                                          <p:attrName>style.visibility</p:attrName>
                                        </p:attrNameLst>
                                      </p:cBhvr>
                                      <p:to>
                                        <p:strVal val="visible"/>
                                      </p:to>
                                    </p:set>
                                    <p:animEffect transition="in" filter="dissolve">
                                      <p:cBhvr>
                                        <p:cTn id="17" dur="500"/>
                                        <p:tgtEl>
                                          <p:spTgt spid="17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24"/>
                                        </p:tgtEl>
                                        <p:attrNameLst>
                                          <p:attrName>style.visibility</p:attrName>
                                        </p:attrNameLst>
                                      </p:cBhvr>
                                      <p:to>
                                        <p:strVal val="visible"/>
                                      </p:to>
                                    </p:set>
                                    <p:animEffect transition="in" filter="dissolve">
                                      <p:cBhvr>
                                        <p:cTn id="22"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2" grpId="0"/>
      <p:bldP spid="17424" grpId="0"/>
      <p:bldP spid="17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solidFill>
            <a:srgbClr val="33CC33">
              <a:alpha val="16078"/>
            </a:srgbClr>
          </a:solidFill>
          <a:ln w="9525">
            <a:solidFill>
              <a:schemeClr val="tx1"/>
            </a:solidFill>
            <a:miter lim="800000"/>
            <a:headEnd/>
            <a:tailEnd/>
          </a:ln>
        </p:spPr>
        <p:txBody>
          <a:bodyPr wrap="none" anchor="ctr"/>
          <a:lstStyle/>
          <a:p>
            <a:endParaRPr lang="en-US"/>
          </a:p>
        </p:txBody>
      </p:sp>
      <p:sp>
        <p:nvSpPr>
          <p:cNvPr id="18435" name="Rectangle 2"/>
          <p:cNvSpPr>
            <a:spLocks noGrp="1" noChangeArrowheads="1"/>
          </p:cNvSpPr>
          <p:nvPr>
            <p:ph type="title"/>
          </p:nvPr>
        </p:nvSpPr>
        <p:spPr>
          <a:xfrm>
            <a:off x="914400" y="228600"/>
            <a:ext cx="8229600" cy="1143000"/>
          </a:xfrm>
        </p:spPr>
        <p:txBody>
          <a:bodyPr/>
          <a:lstStyle/>
          <a:p>
            <a:pPr eaLnBrk="1" hangingPunct="1"/>
            <a:r>
              <a:rPr lang="en-US" sz="3800" b="1" smtClean="0"/>
              <a:t>How does climate change affect the coral reef habitat?</a:t>
            </a:r>
          </a:p>
        </p:txBody>
      </p:sp>
      <p:sp>
        <p:nvSpPr>
          <p:cNvPr id="18436" name="Text Box 6" descr="Green marble"/>
          <p:cNvSpPr txBox="1">
            <a:spLocks noChangeArrowheads="1"/>
          </p:cNvSpPr>
          <p:nvPr/>
        </p:nvSpPr>
        <p:spPr bwMode="auto">
          <a:xfrm rot="-5400000">
            <a:off x="-2506662" y="3040062"/>
            <a:ext cx="6172200" cy="701675"/>
          </a:xfrm>
          <a:prstGeom prst="rect">
            <a:avLst/>
          </a:prstGeom>
          <a:blipFill dpi="0" rotWithShape="1">
            <a:blip r:embed="rId3" cstate="print">
              <a:alphaModFix amt="15000"/>
            </a:blip>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Climate Change</a:t>
            </a:r>
          </a:p>
        </p:txBody>
      </p:sp>
      <p:pic>
        <p:nvPicPr>
          <p:cNvPr id="18439" name="Picture 7" descr="DSC05709aResized"/>
          <p:cNvPicPr>
            <a:picLocks noChangeAspect="1" noChangeArrowheads="1"/>
          </p:cNvPicPr>
          <p:nvPr/>
        </p:nvPicPr>
        <p:blipFill>
          <a:blip r:embed="rId4" cstate="print"/>
          <a:srcRect/>
          <a:stretch>
            <a:fillRect/>
          </a:stretch>
        </p:blipFill>
        <p:spPr bwMode="auto">
          <a:xfrm>
            <a:off x="5181600" y="2286000"/>
            <a:ext cx="3657600" cy="2895600"/>
          </a:xfrm>
          <a:prstGeom prst="rect">
            <a:avLst/>
          </a:prstGeom>
          <a:noFill/>
          <a:ln w="9525">
            <a:noFill/>
            <a:miter lim="800000"/>
            <a:headEnd/>
            <a:tailEnd/>
          </a:ln>
        </p:spPr>
      </p:pic>
      <p:sp>
        <p:nvSpPr>
          <p:cNvPr id="18440" name="Text Box 8"/>
          <p:cNvSpPr txBox="1">
            <a:spLocks noChangeArrowheads="1"/>
          </p:cNvSpPr>
          <p:nvPr/>
        </p:nvSpPr>
        <p:spPr bwMode="auto">
          <a:xfrm>
            <a:off x="1295400" y="1524000"/>
            <a:ext cx="7543800" cy="427038"/>
          </a:xfrm>
          <a:prstGeom prst="rect">
            <a:avLst/>
          </a:prstGeom>
          <a:noFill/>
          <a:ln w="9525">
            <a:noFill/>
            <a:miter lim="800000"/>
            <a:headEnd/>
            <a:tailEnd/>
          </a:ln>
        </p:spPr>
        <p:txBody>
          <a:bodyPr>
            <a:spAutoFit/>
          </a:bodyPr>
          <a:lstStyle/>
          <a:p>
            <a:pPr algn="ctr">
              <a:spcBef>
                <a:spcPct val="50000"/>
              </a:spcBef>
            </a:pPr>
            <a:r>
              <a:rPr lang="en-US" sz="2200"/>
              <a:t>Bleaching is a result of warm sea-surface temperatures </a:t>
            </a:r>
          </a:p>
        </p:txBody>
      </p:sp>
      <p:sp>
        <p:nvSpPr>
          <p:cNvPr id="18441" name="Text Box 9"/>
          <p:cNvSpPr txBox="1">
            <a:spLocks noChangeArrowheads="1"/>
          </p:cNvSpPr>
          <p:nvPr/>
        </p:nvSpPr>
        <p:spPr bwMode="auto">
          <a:xfrm>
            <a:off x="1447800" y="5835650"/>
            <a:ext cx="7162800" cy="793750"/>
          </a:xfrm>
          <a:prstGeom prst="rect">
            <a:avLst/>
          </a:prstGeom>
          <a:noFill/>
          <a:ln w="9525">
            <a:noFill/>
            <a:miter lim="800000"/>
            <a:headEnd/>
            <a:tailEnd/>
          </a:ln>
        </p:spPr>
        <p:txBody>
          <a:bodyPr>
            <a:spAutoFit/>
          </a:bodyPr>
          <a:lstStyle/>
          <a:p>
            <a:pPr algn="ctr">
              <a:spcBef>
                <a:spcPct val="50000"/>
              </a:spcBef>
            </a:pPr>
            <a:r>
              <a:rPr lang="en-US" sz="2300"/>
              <a:t>Increases in water temperature can kill marine organisms not adapted to the warmer temperatures</a:t>
            </a:r>
          </a:p>
        </p:txBody>
      </p:sp>
      <p:pic>
        <p:nvPicPr>
          <p:cNvPr id="18443" name="Picture 11" descr="DSC05838"/>
          <p:cNvPicPr>
            <a:picLocks noChangeArrowheads="1"/>
          </p:cNvPicPr>
          <p:nvPr/>
        </p:nvPicPr>
        <p:blipFill>
          <a:blip r:embed="rId5" cstate="print"/>
          <a:srcRect/>
          <a:stretch>
            <a:fillRect/>
          </a:stretch>
        </p:blipFill>
        <p:spPr bwMode="auto">
          <a:xfrm>
            <a:off x="1219200" y="2286000"/>
            <a:ext cx="3656013" cy="2897188"/>
          </a:xfrm>
          <a:prstGeom prst="rect">
            <a:avLst/>
          </a:prstGeom>
          <a:noFill/>
          <a:ln w="9525">
            <a:noFill/>
            <a:miter lim="800000"/>
            <a:headEnd/>
            <a:tailEnd/>
          </a:ln>
        </p:spPr>
      </p:pic>
      <p:sp>
        <p:nvSpPr>
          <p:cNvPr id="18444" name="Text Box 12"/>
          <p:cNvSpPr txBox="1">
            <a:spLocks noChangeArrowheads="1"/>
          </p:cNvSpPr>
          <p:nvPr/>
        </p:nvSpPr>
        <p:spPr bwMode="auto">
          <a:xfrm>
            <a:off x="1219200" y="5181600"/>
            <a:ext cx="3657600" cy="366713"/>
          </a:xfrm>
          <a:prstGeom prst="rect">
            <a:avLst/>
          </a:prstGeom>
          <a:noFill/>
          <a:ln w="9525">
            <a:noFill/>
            <a:miter lim="800000"/>
            <a:headEnd/>
            <a:tailEnd/>
          </a:ln>
        </p:spPr>
        <p:txBody>
          <a:bodyPr>
            <a:spAutoFit/>
          </a:bodyPr>
          <a:lstStyle/>
          <a:p>
            <a:pPr algn="ctr">
              <a:spcBef>
                <a:spcPct val="50000"/>
              </a:spcBef>
            </a:pPr>
            <a:r>
              <a:rPr lang="en-US"/>
              <a:t>healthy coral</a:t>
            </a:r>
          </a:p>
        </p:txBody>
      </p:sp>
      <p:sp>
        <p:nvSpPr>
          <p:cNvPr id="18445" name="Text Box 13"/>
          <p:cNvSpPr txBox="1">
            <a:spLocks noChangeArrowheads="1"/>
          </p:cNvSpPr>
          <p:nvPr/>
        </p:nvSpPr>
        <p:spPr bwMode="auto">
          <a:xfrm>
            <a:off x="5181600" y="5181600"/>
            <a:ext cx="3657600" cy="366713"/>
          </a:xfrm>
          <a:prstGeom prst="rect">
            <a:avLst/>
          </a:prstGeom>
          <a:noFill/>
          <a:ln w="9525">
            <a:noFill/>
            <a:miter lim="800000"/>
            <a:headEnd/>
            <a:tailEnd/>
          </a:ln>
        </p:spPr>
        <p:txBody>
          <a:bodyPr>
            <a:spAutoFit/>
          </a:bodyPr>
          <a:lstStyle/>
          <a:p>
            <a:pPr algn="ctr">
              <a:spcBef>
                <a:spcPct val="50000"/>
              </a:spcBef>
            </a:pPr>
            <a:r>
              <a:rPr lang="en-US"/>
              <a:t>bleached coral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1000"/>
                                        <p:tgtEl>
                                          <p:spTgt spid="18440"/>
                                        </p:tgtEl>
                                      </p:cBhvr>
                                    </p:animEffect>
                                  </p:childTnLst>
                                </p:cTn>
                              </p:par>
                              <p:par>
                                <p:cTn id="8" presetID="9" presetClass="entr" presetSubtype="0" fill="hold"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dissolve">
                                      <p:cBhvr>
                                        <p:cTn id="10" dur="1000"/>
                                        <p:tgtEl>
                                          <p:spTgt spid="1844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444"/>
                                        </p:tgtEl>
                                        <p:attrNameLst>
                                          <p:attrName>style.visibility</p:attrName>
                                        </p:attrNameLst>
                                      </p:cBhvr>
                                      <p:to>
                                        <p:strVal val="visible"/>
                                      </p:to>
                                    </p:set>
                                    <p:animEffect transition="in" filter="dissolve">
                                      <p:cBhvr>
                                        <p:cTn id="13" dur="1000"/>
                                        <p:tgtEl>
                                          <p:spTgt spid="18444"/>
                                        </p:tgtEl>
                                      </p:cBhvr>
                                    </p:animEffect>
                                  </p:childTnLst>
                                </p:cTn>
                              </p:par>
                              <p:par>
                                <p:cTn id="14" presetID="9" presetClass="entr" presetSubtype="0" fill="hold"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dissolve">
                                      <p:cBhvr>
                                        <p:cTn id="16" dur="1000"/>
                                        <p:tgtEl>
                                          <p:spTgt spid="1843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445"/>
                                        </p:tgtEl>
                                        <p:attrNameLst>
                                          <p:attrName>style.visibility</p:attrName>
                                        </p:attrNameLst>
                                      </p:cBhvr>
                                      <p:to>
                                        <p:strVal val="visible"/>
                                      </p:to>
                                    </p:set>
                                    <p:animEffect transition="in" filter="dissolve">
                                      <p:cBhvr>
                                        <p:cTn id="19" dur="1000"/>
                                        <p:tgtEl>
                                          <p:spTgt spid="184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8441"/>
                                        </p:tgtEl>
                                        <p:attrNameLst>
                                          <p:attrName>style.visibility</p:attrName>
                                        </p:attrNameLst>
                                      </p:cBhvr>
                                      <p:to>
                                        <p:strVal val="visible"/>
                                      </p:to>
                                    </p:set>
                                    <p:animEffect transition="in" filter="slide(fromBottom)">
                                      <p:cBhvr>
                                        <p:cTn id="24"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4" grpId="0"/>
      <p:bldP spid="184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533400"/>
            <a:ext cx="8229600" cy="1143000"/>
          </a:xfrm>
        </p:spPr>
        <p:txBody>
          <a:bodyPr/>
          <a:lstStyle/>
          <a:p>
            <a:r>
              <a:rPr lang="en-US" b="1" smtClean="0"/>
              <a:t>Human Impacts on the Ocean</a:t>
            </a:r>
          </a:p>
        </p:txBody>
      </p:sp>
      <p:pic>
        <p:nvPicPr>
          <p:cNvPr id="19459" name="Picture 8" descr="V:\for_Leon\GSI_button_rs.png">
            <a:hlinkClick r:id="rId3"/>
          </p:cNvPr>
          <p:cNvPicPr>
            <a:picLocks noChangeAspect="1" noChangeArrowheads="1"/>
          </p:cNvPicPr>
          <p:nvPr/>
        </p:nvPicPr>
        <p:blipFill>
          <a:blip r:embed="rId4" cstate="print"/>
          <a:srcRect/>
          <a:stretch>
            <a:fillRect/>
          </a:stretch>
        </p:blipFill>
        <p:spPr bwMode="auto">
          <a:xfrm>
            <a:off x="7011988" y="5943600"/>
            <a:ext cx="2130425" cy="858838"/>
          </a:xfrm>
          <a:prstGeom prst="rect">
            <a:avLst/>
          </a:prstGeom>
          <a:noFill/>
          <a:ln w="9525">
            <a:noFill/>
            <a:miter lim="800000"/>
            <a:headEnd/>
            <a:tailEnd/>
          </a:ln>
        </p:spPr>
      </p:pic>
      <p:pic>
        <p:nvPicPr>
          <p:cNvPr id="19460" name="Picture 2" descr="V:\gsi\assets\images\Human Impacts.gif"/>
          <p:cNvPicPr>
            <a:picLocks noGrp="1" noChangeAspect="1" noChangeArrowheads="1"/>
          </p:cNvPicPr>
          <p:nvPr>
            <p:ph idx="1"/>
          </p:nvPr>
        </p:nvPicPr>
        <p:blipFill>
          <a:blip r:embed="rId5" cstate="print"/>
          <a:srcRect/>
          <a:stretch>
            <a:fillRect/>
          </a:stretch>
        </p:blipFill>
        <p:spPr>
          <a:xfrm>
            <a:off x="1219200" y="6019800"/>
            <a:ext cx="5257800" cy="466725"/>
          </a:xfrm>
          <a:noFill/>
        </p:spPr>
      </p:pic>
      <p:pic>
        <p:nvPicPr>
          <p:cNvPr id="19461" name="Picture 2" descr="C:\Users\leon.geschwind\Downloads\human_impacts_800.png"/>
          <p:cNvPicPr>
            <a:picLocks noChangeAspect="1" noChangeArrowheads="1"/>
          </p:cNvPicPr>
          <p:nvPr/>
        </p:nvPicPr>
        <p:blipFill>
          <a:blip r:embed="rId6" cstate="print"/>
          <a:srcRect/>
          <a:stretch>
            <a:fillRect/>
          </a:stretch>
        </p:blipFill>
        <p:spPr bwMode="auto">
          <a:xfrm>
            <a:off x="838200" y="1752600"/>
            <a:ext cx="7848600" cy="3924300"/>
          </a:xfrm>
          <a:prstGeom prst="rect">
            <a:avLst/>
          </a:prstGeom>
          <a:noFill/>
          <a:ln w="9525">
            <a:noFill/>
            <a:miter lim="800000"/>
            <a:headEnd/>
            <a:tailEnd/>
          </a:ln>
        </p:spPr>
      </p:pic>
      <p:sp>
        <p:nvSpPr>
          <p:cNvPr id="19462" name="Text Box 6" descr="Green marble"/>
          <p:cNvSpPr txBox="1">
            <a:spLocks noChangeArrowheads="1"/>
          </p:cNvSpPr>
          <p:nvPr/>
        </p:nvSpPr>
        <p:spPr bwMode="auto">
          <a:xfrm rot="-5400000">
            <a:off x="-2659062" y="3116262"/>
            <a:ext cx="6172200" cy="701675"/>
          </a:xfrm>
          <a:prstGeom prst="rect">
            <a:avLst/>
          </a:prstGeom>
          <a:blipFill dpi="0" rotWithShape="1">
            <a:blip r:embed="rId7" cstate="print">
              <a:alphaModFix amt="15000"/>
            </a:blip>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The Big Picture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rgbClr val="33CC33">
              <a:alpha val="16078"/>
            </a:srgbClr>
          </a:solidFill>
          <a:ln w="9525">
            <a:solidFill>
              <a:schemeClr val="tx1"/>
            </a:solidFill>
            <a:miter lim="800000"/>
            <a:headEnd/>
            <a:tailEnd/>
          </a:ln>
        </p:spPr>
        <p:txBody>
          <a:bodyPr wrap="none" anchor="ctr"/>
          <a:lstStyle/>
          <a:p>
            <a:endParaRPr lang="en-US"/>
          </a:p>
        </p:txBody>
      </p:sp>
      <p:sp>
        <p:nvSpPr>
          <p:cNvPr id="20483" name="Rectangle 3"/>
          <p:cNvSpPr>
            <a:spLocks noGrp="1" noChangeArrowheads="1"/>
          </p:cNvSpPr>
          <p:nvPr>
            <p:ph type="title"/>
          </p:nvPr>
        </p:nvSpPr>
        <p:spPr>
          <a:xfrm>
            <a:off x="457200" y="2133600"/>
            <a:ext cx="8229600" cy="1143000"/>
          </a:xfrm>
        </p:spPr>
        <p:txBody>
          <a:bodyPr/>
          <a:lstStyle/>
          <a:p>
            <a:pPr eaLnBrk="1" hangingPunct="1"/>
            <a:r>
              <a:rPr lang="en-US" sz="4000" b="1" smtClean="0">
                <a:latin typeface="Georgia" pitchFamily="18" charset="0"/>
              </a:rPr>
              <a:t>The 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6858000"/>
          </a:xfrm>
          <a:prstGeom prst="rect">
            <a:avLst/>
          </a:prstGeom>
          <a:solidFill>
            <a:srgbClr val="CC9900">
              <a:alpha val="12941"/>
            </a:srgbClr>
          </a:solidFill>
          <a:ln w="9525">
            <a:solidFill>
              <a:schemeClr val="tx1"/>
            </a:solidFill>
            <a:miter lim="800000"/>
            <a:headEnd/>
            <a:tailEnd/>
          </a:ln>
        </p:spPr>
        <p:txBody>
          <a:bodyPr wrap="none" anchor="ctr"/>
          <a:lstStyle/>
          <a:p>
            <a:endParaRPr lang="en-US"/>
          </a:p>
        </p:txBody>
      </p:sp>
      <p:sp>
        <p:nvSpPr>
          <p:cNvPr id="3075" name="Rectangle 2"/>
          <p:cNvSpPr>
            <a:spLocks noGrp="1" noChangeArrowheads="1"/>
          </p:cNvSpPr>
          <p:nvPr>
            <p:ph type="title"/>
          </p:nvPr>
        </p:nvSpPr>
        <p:spPr>
          <a:xfrm>
            <a:off x="914400" y="0"/>
            <a:ext cx="7924800" cy="1143000"/>
          </a:xfrm>
          <a:noFill/>
        </p:spPr>
        <p:txBody>
          <a:bodyPr/>
          <a:lstStyle/>
          <a:p>
            <a:pPr eaLnBrk="1" hangingPunct="1"/>
            <a:r>
              <a:rPr lang="en-US" sz="4200" b="1" smtClean="0">
                <a:solidFill>
                  <a:schemeClr val="tx1"/>
                </a:solidFill>
              </a:rPr>
              <a:t>What is sedimentation?</a:t>
            </a:r>
          </a:p>
        </p:txBody>
      </p:sp>
      <p:pic>
        <p:nvPicPr>
          <p:cNvPr id="3076" name="Picture 5" descr="DSC_0033"/>
          <p:cNvPicPr>
            <a:picLocks noChangeAspect="1" noChangeArrowheads="1"/>
          </p:cNvPicPr>
          <p:nvPr/>
        </p:nvPicPr>
        <p:blipFill>
          <a:blip r:embed="rId3" cstate="print"/>
          <a:srcRect/>
          <a:stretch>
            <a:fillRect/>
          </a:stretch>
        </p:blipFill>
        <p:spPr bwMode="auto">
          <a:xfrm>
            <a:off x="2057400" y="1219200"/>
            <a:ext cx="5638800" cy="3517900"/>
          </a:xfrm>
          <a:prstGeom prst="rect">
            <a:avLst/>
          </a:prstGeom>
          <a:noFill/>
          <a:ln w="9525">
            <a:noFill/>
            <a:miter lim="800000"/>
            <a:headEnd/>
            <a:tailEnd/>
          </a:ln>
        </p:spPr>
      </p:pic>
      <p:sp>
        <p:nvSpPr>
          <p:cNvPr id="2" name="Text Box 4"/>
          <p:cNvSpPr txBox="1">
            <a:spLocks noChangeArrowheads="1"/>
          </p:cNvSpPr>
          <p:nvPr/>
        </p:nvSpPr>
        <p:spPr bwMode="auto">
          <a:xfrm>
            <a:off x="1219200" y="4876800"/>
            <a:ext cx="7315200" cy="1373188"/>
          </a:xfrm>
          <a:prstGeom prst="rect">
            <a:avLst/>
          </a:prstGeom>
          <a:noFill/>
          <a:ln w="9525">
            <a:noFill/>
            <a:miter lim="800000"/>
            <a:headEnd/>
            <a:tailEnd/>
          </a:ln>
        </p:spPr>
        <p:txBody>
          <a:bodyPr>
            <a:spAutoFit/>
          </a:bodyPr>
          <a:lstStyle/>
          <a:p>
            <a:pPr algn="ctr">
              <a:spcBef>
                <a:spcPct val="50000"/>
              </a:spcBef>
            </a:pPr>
            <a:r>
              <a:rPr lang="en-US" sz="2800"/>
              <a:t>Sedimentation occurs when sediments found on land (soil, silt, &amp; sand) enter the ocean and cause the water to become very murky</a:t>
            </a:r>
          </a:p>
        </p:txBody>
      </p:sp>
      <p:sp>
        <p:nvSpPr>
          <p:cNvPr id="3078" name="Text Box 7" descr="Stationery"/>
          <p:cNvSpPr txBox="1">
            <a:spLocks noChangeArrowheads="1"/>
          </p:cNvSpPr>
          <p:nvPr/>
        </p:nvSpPr>
        <p:spPr bwMode="auto">
          <a:xfrm rot="-5400000">
            <a:off x="-2430462" y="3040062"/>
            <a:ext cx="6172200" cy="70167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Sedimentation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6858000"/>
          </a:xfrm>
          <a:prstGeom prst="rect">
            <a:avLst/>
          </a:prstGeom>
          <a:solidFill>
            <a:srgbClr val="CC9900">
              <a:alpha val="12941"/>
            </a:srgbClr>
          </a:solidFill>
          <a:ln w="9525">
            <a:solidFill>
              <a:schemeClr val="tx1"/>
            </a:solidFill>
            <a:miter lim="800000"/>
            <a:headEnd/>
            <a:tailEnd/>
          </a:ln>
        </p:spPr>
        <p:txBody>
          <a:bodyPr wrap="none" anchor="ctr"/>
          <a:lstStyle/>
          <a:p>
            <a:endParaRPr lang="en-US"/>
          </a:p>
        </p:txBody>
      </p:sp>
      <p:sp>
        <p:nvSpPr>
          <p:cNvPr id="4099" name="Rectangle 2"/>
          <p:cNvSpPr>
            <a:spLocks noGrp="1" noChangeArrowheads="1"/>
          </p:cNvSpPr>
          <p:nvPr>
            <p:ph type="title"/>
          </p:nvPr>
        </p:nvSpPr>
        <p:spPr>
          <a:xfrm>
            <a:off x="914400" y="0"/>
            <a:ext cx="8229600" cy="1143000"/>
          </a:xfrm>
        </p:spPr>
        <p:txBody>
          <a:bodyPr/>
          <a:lstStyle/>
          <a:p>
            <a:pPr eaLnBrk="1" hangingPunct="1"/>
            <a:r>
              <a:rPr lang="en-US" b="1" smtClean="0"/>
              <a:t>How does sediment travel?</a:t>
            </a:r>
          </a:p>
        </p:txBody>
      </p:sp>
      <p:sp>
        <p:nvSpPr>
          <p:cNvPr id="4100" name="Text Box 4" descr="Stationery"/>
          <p:cNvSpPr txBox="1">
            <a:spLocks noChangeArrowheads="1"/>
          </p:cNvSpPr>
          <p:nvPr/>
        </p:nvSpPr>
        <p:spPr bwMode="auto">
          <a:xfrm rot="-5400000">
            <a:off x="-2430462" y="3040062"/>
            <a:ext cx="6172200" cy="701675"/>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Sedimentation</a:t>
            </a:r>
          </a:p>
        </p:txBody>
      </p:sp>
      <p:pic>
        <p:nvPicPr>
          <p:cNvPr id="4102" name="Picture 6" descr="Whirlwind9832"/>
          <p:cNvPicPr>
            <a:picLocks noChangeAspect="1" noChangeArrowheads="1"/>
          </p:cNvPicPr>
          <p:nvPr/>
        </p:nvPicPr>
        <p:blipFill>
          <a:blip r:embed="rId4" cstate="print"/>
          <a:srcRect/>
          <a:stretch>
            <a:fillRect/>
          </a:stretch>
        </p:blipFill>
        <p:spPr bwMode="auto">
          <a:xfrm>
            <a:off x="1371600" y="1295400"/>
            <a:ext cx="3657600" cy="2743200"/>
          </a:xfrm>
          <a:prstGeom prst="rect">
            <a:avLst/>
          </a:prstGeom>
          <a:noFill/>
          <a:ln w="9525">
            <a:noFill/>
            <a:miter lim="800000"/>
            <a:headEnd/>
            <a:tailEnd/>
          </a:ln>
        </p:spPr>
      </p:pic>
      <p:sp>
        <p:nvSpPr>
          <p:cNvPr id="4105" name="Text Box 9"/>
          <p:cNvSpPr txBox="1">
            <a:spLocks noChangeArrowheads="1"/>
          </p:cNvSpPr>
          <p:nvPr/>
        </p:nvSpPr>
        <p:spPr bwMode="auto">
          <a:xfrm>
            <a:off x="2133600" y="4114800"/>
            <a:ext cx="1828800" cy="366713"/>
          </a:xfrm>
          <a:prstGeom prst="rect">
            <a:avLst/>
          </a:prstGeom>
          <a:noFill/>
          <a:ln w="9525">
            <a:noFill/>
            <a:miter lim="800000"/>
            <a:headEnd/>
            <a:tailEnd/>
          </a:ln>
        </p:spPr>
        <p:txBody>
          <a:bodyPr>
            <a:spAutoFit/>
          </a:bodyPr>
          <a:lstStyle/>
          <a:p>
            <a:pPr algn="ctr">
              <a:spcBef>
                <a:spcPct val="50000"/>
              </a:spcBef>
            </a:pPr>
            <a:r>
              <a:rPr lang="en-US"/>
              <a:t>Wind</a:t>
            </a:r>
          </a:p>
        </p:txBody>
      </p:sp>
      <p:sp>
        <p:nvSpPr>
          <p:cNvPr id="4106" name="Text Box 10"/>
          <p:cNvSpPr txBox="1">
            <a:spLocks noChangeArrowheads="1"/>
          </p:cNvSpPr>
          <p:nvPr/>
        </p:nvSpPr>
        <p:spPr bwMode="auto">
          <a:xfrm>
            <a:off x="4419600" y="6172200"/>
            <a:ext cx="914400" cy="366713"/>
          </a:xfrm>
          <a:prstGeom prst="rect">
            <a:avLst/>
          </a:prstGeom>
          <a:noFill/>
          <a:ln w="9525">
            <a:noFill/>
            <a:miter lim="800000"/>
            <a:headEnd/>
            <a:tailEnd/>
          </a:ln>
        </p:spPr>
        <p:txBody>
          <a:bodyPr>
            <a:spAutoFit/>
          </a:bodyPr>
          <a:lstStyle/>
          <a:p>
            <a:pPr algn="ctr">
              <a:spcBef>
                <a:spcPct val="50000"/>
              </a:spcBef>
            </a:pPr>
            <a:r>
              <a:rPr lang="en-US"/>
              <a:t>Runoff</a:t>
            </a:r>
          </a:p>
        </p:txBody>
      </p:sp>
      <p:pic>
        <p:nvPicPr>
          <p:cNvPr id="4107" name="Picture 11" descr="Runoff"/>
          <p:cNvPicPr>
            <a:picLocks noChangeAspect="1" noChangeArrowheads="1"/>
          </p:cNvPicPr>
          <p:nvPr/>
        </p:nvPicPr>
        <p:blipFill>
          <a:blip r:embed="rId5" cstate="print"/>
          <a:srcRect/>
          <a:stretch>
            <a:fillRect/>
          </a:stretch>
        </p:blipFill>
        <p:spPr bwMode="auto">
          <a:xfrm>
            <a:off x="5334000" y="1600200"/>
            <a:ext cx="3382963" cy="4953000"/>
          </a:xfrm>
          <a:prstGeom prst="rect">
            <a:avLst/>
          </a:prstGeom>
          <a:noFill/>
          <a:ln w="9525">
            <a:noFill/>
            <a:miter lim="800000"/>
            <a:headEnd/>
            <a:tailEnd/>
          </a:ln>
        </p:spPr>
      </p:pic>
      <p:sp>
        <p:nvSpPr>
          <p:cNvPr id="2" name="TextBox 8"/>
          <p:cNvSpPr txBox="1">
            <a:spLocks noChangeArrowheads="1"/>
          </p:cNvSpPr>
          <p:nvPr/>
        </p:nvSpPr>
        <p:spPr bwMode="auto">
          <a:xfrm>
            <a:off x="1905000" y="4724400"/>
            <a:ext cx="2754313" cy="1323975"/>
          </a:xfrm>
          <a:prstGeom prst="rect">
            <a:avLst/>
          </a:prstGeom>
          <a:noFill/>
          <a:ln w="9525">
            <a:noFill/>
            <a:miter lim="800000"/>
            <a:headEnd/>
            <a:tailEnd/>
          </a:ln>
        </p:spPr>
        <p:txBody>
          <a:bodyPr>
            <a:spAutoFit/>
          </a:bodyPr>
          <a:lstStyle/>
          <a:p>
            <a:r>
              <a:rPr lang="en-US"/>
              <a:t>  </a:t>
            </a:r>
            <a:r>
              <a:rPr lang="en-US" sz="4000">
                <a:latin typeface="Georgia" pitchFamily="18" charset="0"/>
              </a:rPr>
              <a:t>Natural Impacts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5"/>
                                        </p:tgtEl>
                                        <p:attrNameLst>
                                          <p:attrName>style.visibility</p:attrName>
                                        </p:attrNameLst>
                                      </p:cBhvr>
                                      <p:to>
                                        <p:strVal val="visible"/>
                                      </p:to>
                                    </p:set>
                                    <p:animEffect transition="in" filter="dissolve">
                                      <p:cBhvr>
                                        <p:cTn id="10" dur="500"/>
                                        <p:tgtEl>
                                          <p:spTgt spid="41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dissolve">
                                      <p:cBhvr>
                                        <p:cTn id="15" dur="500"/>
                                        <p:tgtEl>
                                          <p:spTgt spid="410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dissolve">
                                      <p:cBhvr>
                                        <p:cTn id="18"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6858000"/>
          </a:xfrm>
          <a:prstGeom prst="rect">
            <a:avLst/>
          </a:prstGeom>
          <a:solidFill>
            <a:srgbClr val="CC9900">
              <a:alpha val="12941"/>
            </a:srgbClr>
          </a:solidFill>
          <a:ln w="9525">
            <a:solidFill>
              <a:schemeClr val="tx1"/>
            </a:solidFill>
            <a:miter lim="800000"/>
            <a:headEnd/>
            <a:tailEnd/>
          </a:ln>
        </p:spPr>
        <p:txBody>
          <a:bodyPr wrap="none" anchor="ctr"/>
          <a:lstStyle/>
          <a:p>
            <a:endParaRPr lang="en-US"/>
          </a:p>
        </p:txBody>
      </p:sp>
      <p:sp>
        <p:nvSpPr>
          <p:cNvPr id="5123" name="Rectangle 2"/>
          <p:cNvSpPr>
            <a:spLocks noGrp="1" noChangeArrowheads="1"/>
          </p:cNvSpPr>
          <p:nvPr>
            <p:ph type="title"/>
          </p:nvPr>
        </p:nvSpPr>
        <p:spPr>
          <a:xfrm>
            <a:off x="990600" y="304800"/>
            <a:ext cx="8229600" cy="1143000"/>
          </a:xfrm>
        </p:spPr>
        <p:txBody>
          <a:bodyPr/>
          <a:lstStyle/>
          <a:p>
            <a:pPr eaLnBrk="1" hangingPunct="1"/>
            <a:r>
              <a:rPr lang="en-US" sz="4000" b="1" smtClean="0"/>
              <a:t>What are human causes</a:t>
            </a:r>
            <a:br>
              <a:rPr lang="en-US" sz="4000" b="1" smtClean="0"/>
            </a:br>
            <a:r>
              <a:rPr lang="en-US" sz="4000" b="1" smtClean="0"/>
              <a:t>of sedimentation?</a:t>
            </a:r>
          </a:p>
        </p:txBody>
      </p:sp>
      <p:sp>
        <p:nvSpPr>
          <p:cNvPr id="2" name="Rectangle 3"/>
          <p:cNvSpPr>
            <a:spLocks noGrp="1" noChangeArrowheads="1"/>
          </p:cNvSpPr>
          <p:nvPr>
            <p:ph type="body" idx="1"/>
          </p:nvPr>
        </p:nvSpPr>
        <p:spPr>
          <a:xfrm>
            <a:off x="1219200" y="1600200"/>
            <a:ext cx="8229600" cy="990600"/>
          </a:xfrm>
        </p:spPr>
        <p:txBody>
          <a:bodyPr/>
          <a:lstStyle/>
          <a:p>
            <a:pPr eaLnBrk="1" hangingPunct="1"/>
            <a:r>
              <a:rPr lang="en-US" sz="3000" smtClean="0"/>
              <a:t>Clearing land for homes, resorts, &amp; other buildings</a:t>
            </a:r>
          </a:p>
        </p:txBody>
      </p:sp>
      <p:sp>
        <p:nvSpPr>
          <p:cNvPr id="5125" name="Text Box 4" descr="Stationery"/>
          <p:cNvSpPr txBox="1">
            <a:spLocks noChangeArrowheads="1"/>
          </p:cNvSpPr>
          <p:nvPr/>
        </p:nvSpPr>
        <p:spPr bwMode="auto">
          <a:xfrm rot="-5400000">
            <a:off x="-2430462" y="3040062"/>
            <a:ext cx="6172200" cy="701675"/>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Sedimentation</a:t>
            </a:r>
          </a:p>
        </p:txBody>
      </p:sp>
      <p:pic>
        <p:nvPicPr>
          <p:cNvPr id="5126" name="Picture 6" descr="800px-Panama_Canal_Bucket_Dredge"/>
          <p:cNvPicPr>
            <a:picLocks noChangeArrowheads="1"/>
          </p:cNvPicPr>
          <p:nvPr/>
        </p:nvPicPr>
        <p:blipFill>
          <a:blip r:embed="rId4" cstate="print"/>
          <a:srcRect/>
          <a:stretch>
            <a:fillRect/>
          </a:stretch>
        </p:blipFill>
        <p:spPr bwMode="auto">
          <a:xfrm>
            <a:off x="5257800" y="4495800"/>
            <a:ext cx="3565525" cy="2130425"/>
          </a:xfrm>
          <a:prstGeom prst="rect">
            <a:avLst/>
          </a:prstGeom>
          <a:noFill/>
          <a:ln w="9525">
            <a:noFill/>
            <a:miter lim="800000"/>
            <a:headEnd/>
            <a:tailEnd/>
          </a:ln>
        </p:spPr>
      </p:pic>
      <p:pic>
        <p:nvPicPr>
          <p:cNvPr id="5127" name="Picture 7" descr="800px-2005-12-19%2C_Stralsund%2C_R%C3%BCgenbr%C3%BCcke%2C_Schwimmkran_mit_190-t-Br%C3%BCckenteil"/>
          <p:cNvPicPr>
            <a:picLocks noChangeArrowheads="1"/>
          </p:cNvPicPr>
          <p:nvPr/>
        </p:nvPicPr>
        <p:blipFill>
          <a:blip r:embed="rId5" cstate="print"/>
          <a:srcRect/>
          <a:stretch>
            <a:fillRect/>
          </a:stretch>
        </p:blipFill>
        <p:spPr bwMode="auto">
          <a:xfrm>
            <a:off x="5257800" y="2209800"/>
            <a:ext cx="3565525" cy="2133600"/>
          </a:xfrm>
          <a:prstGeom prst="rect">
            <a:avLst/>
          </a:prstGeom>
          <a:noFill/>
          <a:ln w="9525">
            <a:noFill/>
            <a:miter lim="800000"/>
            <a:headEnd/>
            <a:tailEnd/>
          </a:ln>
        </p:spPr>
      </p:pic>
      <p:pic>
        <p:nvPicPr>
          <p:cNvPr id="5128" name="Picture 8" descr="DSC04734"/>
          <p:cNvPicPr>
            <a:picLocks noChangeAspect="1" noChangeArrowheads="1"/>
          </p:cNvPicPr>
          <p:nvPr/>
        </p:nvPicPr>
        <p:blipFill>
          <a:blip r:embed="rId6" cstate="print"/>
          <a:srcRect/>
          <a:stretch>
            <a:fillRect/>
          </a:stretch>
        </p:blipFill>
        <p:spPr bwMode="auto">
          <a:xfrm>
            <a:off x="1295400" y="4495800"/>
            <a:ext cx="3568700" cy="2133600"/>
          </a:xfrm>
          <a:prstGeom prst="rect">
            <a:avLst/>
          </a:prstGeom>
          <a:noFill/>
          <a:ln w="9525">
            <a:noFill/>
            <a:miter lim="800000"/>
            <a:headEnd/>
            <a:tailEnd/>
          </a:ln>
        </p:spPr>
      </p:pic>
      <p:sp>
        <p:nvSpPr>
          <p:cNvPr id="5129" name="Rectangle 9"/>
          <p:cNvSpPr>
            <a:spLocks noChangeArrowheads="1"/>
          </p:cNvSpPr>
          <p:nvPr/>
        </p:nvSpPr>
        <p:spPr bwMode="auto">
          <a:xfrm>
            <a:off x="1219200" y="2590800"/>
            <a:ext cx="3962400" cy="609600"/>
          </a:xfrm>
          <a:prstGeom prst="rect">
            <a:avLst/>
          </a:prstGeom>
          <a:noFill/>
          <a:ln w="9525">
            <a:noFill/>
            <a:miter lim="800000"/>
            <a:headEnd/>
            <a:tailEnd/>
          </a:ln>
        </p:spPr>
        <p:txBody>
          <a:bodyPr/>
          <a:lstStyle/>
          <a:p>
            <a:pPr marL="342900" indent="-342900">
              <a:spcBef>
                <a:spcPct val="20000"/>
              </a:spcBef>
              <a:buFontTx/>
              <a:buChar char="•"/>
            </a:pPr>
            <a:r>
              <a:rPr lang="en-US" sz="3000"/>
              <a:t>Harbor construction</a:t>
            </a:r>
          </a:p>
        </p:txBody>
      </p:sp>
      <p:sp>
        <p:nvSpPr>
          <p:cNvPr id="5130" name="Rectangle 10"/>
          <p:cNvSpPr>
            <a:spLocks noChangeArrowheads="1"/>
          </p:cNvSpPr>
          <p:nvPr/>
        </p:nvSpPr>
        <p:spPr bwMode="auto">
          <a:xfrm>
            <a:off x="1219200" y="3124200"/>
            <a:ext cx="3962400" cy="609600"/>
          </a:xfrm>
          <a:prstGeom prst="rect">
            <a:avLst/>
          </a:prstGeom>
          <a:noFill/>
          <a:ln w="9525">
            <a:noFill/>
            <a:miter lim="800000"/>
            <a:headEnd/>
            <a:tailEnd/>
          </a:ln>
        </p:spPr>
        <p:txBody>
          <a:bodyPr/>
          <a:lstStyle/>
          <a:p>
            <a:pPr marL="342900" indent="-342900">
              <a:spcBef>
                <a:spcPct val="20000"/>
              </a:spcBef>
              <a:buFontTx/>
              <a:buChar char="•"/>
            </a:pPr>
            <a:r>
              <a:rPr lang="en-US" sz="3000"/>
              <a:t>Agriculture</a:t>
            </a:r>
          </a:p>
        </p:txBody>
      </p:sp>
      <p:sp>
        <p:nvSpPr>
          <p:cNvPr id="5131" name="Rectangle 11"/>
          <p:cNvSpPr>
            <a:spLocks noChangeArrowheads="1"/>
          </p:cNvSpPr>
          <p:nvPr/>
        </p:nvSpPr>
        <p:spPr bwMode="auto">
          <a:xfrm>
            <a:off x="1219200" y="3657600"/>
            <a:ext cx="3962400" cy="609600"/>
          </a:xfrm>
          <a:prstGeom prst="rect">
            <a:avLst/>
          </a:prstGeom>
          <a:noFill/>
          <a:ln w="9525">
            <a:noFill/>
            <a:miter lim="800000"/>
            <a:headEnd/>
            <a:tailEnd/>
          </a:ln>
        </p:spPr>
        <p:txBody>
          <a:bodyPr/>
          <a:lstStyle/>
          <a:p>
            <a:pPr marL="342900" indent="-342900">
              <a:spcBef>
                <a:spcPct val="20000"/>
              </a:spcBef>
              <a:buFontTx/>
              <a:buChar char="•"/>
            </a:pPr>
            <a:r>
              <a:rPr lang="en-US" sz="3000"/>
              <a:t>Dredging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dissolve">
                                      <p:cBhvr>
                                        <p:cTn id="12" dur="500"/>
                                        <p:tgtEl>
                                          <p:spTgt spid="5129"/>
                                        </p:tgtEl>
                                      </p:cBhvr>
                                    </p:animEffect>
                                  </p:childTnLst>
                                </p:cTn>
                              </p:par>
                              <p:par>
                                <p:cTn id="13" presetID="9" presetClass="entr" presetSubtype="0"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dissolve">
                                      <p:cBhvr>
                                        <p:cTn id="15" dur="500"/>
                                        <p:tgtEl>
                                          <p:spTgt spid="51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30"/>
                                        </p:tgtEl>
                                        <p:attrNameLst>
                                          <p:attrName>style.visibility</p:attrName>
                                        </p:attrNameLst>
                                      </p:cBhvr>
                                      <p:to>
                                        <p:strVal val="visible"/>
                                      </p:to>
                                    </p:set>
                                    <p:animEffect transition="in" filter="dissolve">
                                      <p:cBhvr>
                                        <p:cTn id="20" dur="500"/>
                                        <p:tgtEl>
                                          <p:spTgt spid="5130"/>
                                        </p:tgtEl>
                                      </p:cBhvr>
                                    </p:animEffect>
                                  </p:childTnLst>
                                </p:cTn>
                              </p:par>
                              <p:par>
                                <p:cTn id="21" presetID="9" presetClass="entr" presetSubtype="0" fill="hold" nodeType="with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dissolve">
                                      <p:cBhvr>
                                        <p:cTn id="23" dur="500"/>
                                        <p:tgtEl>
                                          <p:spTgt spid="51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131"/>
                                        </p:tgtEl>
                                        <p:attrNameLst>
                                          <p:attrName>style.visibility</p:attrName>
                                        </p:attrNameLst>
                                      </p:cBhvr>
                                      <p:to>
                                        <p:strVal val="visible"/>
                                      </p:to>
                                    </p:set>
                                    <p:animEffect transition="in" filter="dissolve">
                                      <p:cBhvr>
                                        <p:cTn id="28" dur="500"/>
                                        <p:tgtEl>
                                          <p:spTgt spid="5131"/>
                                        </p:tgtEl>
                                      </p:cBhvr>
                                    </p:animEffect>
                                  </p:childTnLst>
                                </p:cTn>
                              </p:par>
                              <p:par>
                                <p:cTn id="29" presetID="9"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dissolve">
                                      <p:cBhvr>
                                        <p:cTn id="31"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129" grpId="0"/>
      <p:bldP spid="5130" grpId="0"/>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9144000" cy="6858000"/>
          </a:xfrm>
          <a:prstGeom prst="rect">
            <a:avLst/>
          </a:prstGeom>
          <a:solidFill>
            <a:srgbClr val="CC9900">
              <a:alpha val="12941"/>
            </a:srgbClr>
          </a:solidFill>
          <a:ln w="9525">
            <a:solidFill>
              <a:schemeClr val="tx1"/>
            </a:solidFill>
            <a:miter lim="800000"/>
            <a:headEnd/>
            <a:tailEnd/>
          </a:ln>
        </p:spPr>
        <p:txBody>
          <a:bodyPr wrap="none" anchor="ctr"/>
          <a:lstStyle/>
          <a:p>
            <a:endParaRPr lang="en-US"/>
          </a:p>
        </p:txBody>
      </p:sp>
      <p:sp>
        <p:nvSpPr>
          <p:cNvPr id="6147" name="Rectangle 2"/>
          <p:cNvSpPr>
            <a:spLocks noGrp="1" noChangeArrowheads="1"/>
          </p:cNvSpPr>
          <p:nvPr>
            <p:ph type="title"/>
          </p:nvPr>
        </p:nvSpPr>
        <p:spPr>
          <a:xfrm>
            <a:off x="914400" y="76200"/>
            <a:ext cx="8229600" cy="1143000"/>
          </a:xfrm>
        </p:spPr>
        <p:txBody>
          <a:bodyPr/>
          <a:lstStyle/>
          <a:p>
            <a:pPr eaLnBrk="1" hangingPunct="1"/>
            <a:r>
              <a:rPr lang="en-US" sz="4000" b="1" smtClean="0"/>
              <a:t>How does sedimentation threaten the coral reef habitat?</a:t>
            </a:r>
          </a:p>
        </p:txBody>
      </p:sp>
      <p:sp>
        <p:nvSpPr>
          <p:cNvPr id="6148" name="Text Box 4" descr="Stationery"/>
          <p:cNvSpPr txBox="1">
            <a:spLocks noChangeArrowheads="1"/>
          </p:cNvSpPr>
          <p:nvPr/>
        </p:nvSpPr>
        <p:spPr bwMode="auto">
          <a:xfrm rot="-5400000">
            <a:off x="-2430462" y="3040062"/>
            <a:ext cx="6172200" cy="701675"/>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a:spcBef>
                <a:spcPct val="50000"/>
              </a:spcBef>
            </a:pPr>
            <a:r>
              <a:rPr lang="en-US" sz="4000">
                <a:latin typeface="Georgia" pitchFamily="18" charset="0"/>
              </a:rPr>
              <a:t>Sedimentation</a:t>
            </a:r>
          </a:p>
        </p:txBody>
      </p:sp>
      <p:pic>
        <p:nvPicPr>
          <p:cNvPr id="6149" name="Picture 6" descr="DSC02684"/>
          <p:cNvPicPr>
            <a:picLocks noChangeAspect="1" noChangeArrowheads="1"/>
          </p:cNvPicPr>
          <p:nvPr/>
        </p:nvPicPr>
        <p:blipFill>
          <a:blip r:embed="rId4" cstate="print"/>
          <a:srcRect/>
          <a:stretch>
            <a:fillRect/>
          </a:stretch>
        </p:blipFill>
        <p:spPr bwMode="auto">
          <a:xfrm>
            <a:off x="1524000" y="1447800"/>
            <a:ext cx="7086600" cy="5262563"/>
          </a:xfrm>
          <a:prstGeom prst="rect">
            <a:avLst/>
          </a:prstGeom>
          <a:noFill/>
          <a:ln w="9525">
            <a:noFill/>
            <a:miter lim="800000"/>
            <a:headEnd/>
            <a:tailEnd/>
          </a:ln>
        </p:spPr>
      </p:pic>
      <p:sp>
        <p:nvSpPr>
          <p:cNvPr id="6153" name="Rectangle 9"/>
          <p:cNvSpPr>
            <a:spLocks noGrp="1" noChangeArrowheads="1"/>
          </p:cNvSpPr>
          <p:nvPr>
            <p:ph type="body" idx="1"/>
          </p:nvPr>
        </p:nvSpPr>
        <p:spPr>
          <a:xfrm>
            <a:off x="1600200" y="1676400"/>
            <a:ext cx="6934200" cy="2057400"/>
          </a:xfrm>
        </p:spPr>
        <p:txBody>
          <a:bodyPr/>
          <a:lstStyle/>
          <a:p>
            <a:pPr eaLnBrk="1" hangingPunct="1">
              <a:lnSpc>
                <a:spcPct val="80000"/>
              </a:lnSpc>
            </a:pPr>
            <a:r>
              <a:rPr lang="en-US" sz="2700" smtClean="0"/>
              <a:t>Smothering coral when particles settle out</a:t>
            </a:r>
          </a:p>
          <a:p>
            <a:pPr eaLnBrk="1" hangingPunct="1">
              <a:lnSpc>
                <a:spcPct val="80000"/>
              </a:lnSpc>
            </a:pPr>
            <a:r>
              <a:rPr lang="en-US" sz="2700" smtClean="0"/>
              <a:t>Reducing light availability which reduces coral photosynthesis and growth</a:t>
            </a:r>
          </a:p>
          <a:p>
            <a:pPr eaLnBrk="1" hangingPunct="1">
              <a:lnSpc>
                <a:spcPct val="80000"/>
              </a:lnSpc>
            </a:pPr>
            <a:r>
              <a:rPr lang="en-US" sz="2700" smtClean="0"/>
              <a:t>Sedimentation increases nutrients which allow algae overgrowth on coral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Effect transition="in" filter="dissolve">
                                      <p:cBhvr>
                                        <p:cTn id="7" dur="500"/>
                                        <p:tgtEl>
                                          <p:spTgt spid="61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3">
                                            <p:txEl>
                                              <p:pRg st="1" end="1"/>
                                            </p:txEl>
                                          </p:spTgt>
                                        </p:tgtEl>
                                        <p:attrNameLst>
                                          <p:attrName>style.visibility</p:attrName>
                                        </p:attrNameLst>
                                      </p:cBhvr>
                                      <p:to>
                                        <p:strVal val="visible"/>
                                      </p:to>
                                    </p:set>
                                    <p:animEffect transition="in" filter="dissolve">
                                      <p:cBhvr>
                                        <p:cTn id="12" dur="500"/>
                                        <p:tgtEl>
                                          <p:spTgt spid="61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3">
                                            <p:txEl>
                                              <p:pRg st="2" end="2"/>
                                            </p:txEl>
                                          </p:spTgt>
                                        </p:tgtEl>
                                        <p:attrNameLst>
                                          <p:attrName>style.visibility</p:attrName>
                                        </p:attrNameLst>
                                      </p:cBhvr>
                                      <p:to>
                                        <p:strVal val="visible"/>
                                      </p:to>
                                    </p:set>
                                    <p:animEffect transition="in" filter="dissolve">
                                      <p:cBhvr>
                                        <p:cTn id="17" dur="500"/>
                                        <p:tgtEl>
                                          <p:spTgt spid="61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6858000"/>
          </a:xfrm>
          <a:prstGeom prst="rect">
            <a:avLst/>
          </a:prstGeom>
          <a:solidFill>
            <a:srgbClr val="225AB4"/>
          </a:solidFill>
          <a:ln w="9525">
            <a:solidFill>
              <a:schemeClr val="tx1"/>
            </a:solidFill>
            <a:miter lim="800000"/>
            <a:headEnd/>
            <a:tailEnd/>
          </a:ln>
        </p:spPr>
        <p:txBody>
          <a:bodyPr wrap="none" anchor="ctr"/>
          <a:lstStyle/>
          <a:p>
            <a:pPr algn="ctr"/>
            <a:endParaRPr lang="en-US"/>
          </a:p>
        </p:txBody>
      </p:sp>
      <p:sp>
        <p:nvSpPr>
          <p:cNvPr id="7171" name="Text Box 3"/>
          <p:cNvSpPr txBox="1">
            <a:spLocks noChangeArrowheads="1"/>
          </p:cNvSpPr>
          <p:nvPr/>
        </p:nvSpPr>
        <p:spPr bwMode="auto">
          <a:xfrm>
            <a:off x="1143000" y="152400"/>
            <a:ext cx="7772400" cy="946150"/>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rPr>
              <a:t>Over-fishing is when people take more fish from the ocean than the ocean can produce</a:t>
            </a:r>
          </a:p>
        </p:txBody>
      </p:sp>
      <p:sp>
        <p:nvSpPr>
          <p:cNvPr id="7172" name="Text Box 5" descr="Water droplets"/>
          <p:cNvSpPr txBox="1">
            <a:spLocks noChangeArrowheads="1"/>
          </p:cNvSpPr>
          <p:nvPr/>
        </p:nvSpPr>
        <p:spPr bwMode="auto">
          <a:xfrm rot="-5400000">
            <a:off x="-2516187" y="3028950"/>
            <a:ext cx="6194425" cy="701675"/>
          </a:xfrm>
          <a:prstGeom prst="rect">
            <a:avLst/>
          </a:prstGeom>
          <a:blipFill dpi="0" rotWithShape="1">
            <a:blip r:embed="rId3" cstate="print">
              <a:alphaModFix amt="30000"/>
            </a:blip>
            <a:srcRect/>
            <a:tile tx="0" ty="0" sx="100000" sy="100000" flip="none" algn="tl"/>
          </a:blipFill>
          <a:ln w="9525">
            <a:noFill/>
            <a:miter lim="800000"/>
            <a:headEnd/>
            <a:tailEnd/>
          </a:ln>
        </p:spPr>
        <p:txBody>
          <a:bodyPr>
            <a:spAutoFit/>
          </a:bodyPr>
          <a:lstStyle/>
          <a:p>
            <a:pPr algn="ctr">
              <a:spcBef>
                <a:spcPct val="50000"/>
              </a:spcBef>
            </a:pPr>
            <a:r>
              <a:rPr lang="en-US" sz="4000">
                <a:solidFill>
                  <a:schemeClr val="bg1"/>
                </a:solidFill>
                <a:latin typeface="Georgia" pitchFamily="18" charset="0"/>
              </a:rPr>
              <a:t>Over-Fishing</a:t>
            </a:r>
          </a:p>
        </p:txBody>
      </p:sp>
      <p:pic>
        <p:nvPicPr>
          <p:cNvPr id="7173" name="Picture 10" descr="IMG_5316"/>
          <p:cNvPicPr>
            <a:picLocks noChangeAspect="1" noChangeArrowheads="1"/>
          </p:cNvPicPr>
          <p:nvPr/>
        </p:nvPicPr>
        <p:blipFill>
          <a:blip r:embed="rId4" cstate="print"/>
          <a:srcRect/>
          <a:stretch>
            <a:fillRect/>
          </a:stretch>
        </p:blipFill>
        <p:spPr bwMode="auto">
          <a:xfrm>
            <a:off x="1066800" y="1249363"/>
            <a:ext cx="7848600" cy="522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0" y="0"/>
            <a:ext cx="9144000" cy="6858000"/>
          </a:xfrm>
          <a:prstGeom prst="rect">
            <a:avLst/>
          </a:prstGeom>
          <a:solidFill>
            <a:srgbClr val="225AB4"/>
          </a:solidFill>
          <a:ln w="9525">
            <a:solidFill>
              <a:schemeClr val="tx1"/>
            </a:solidFill>
            <a:miter lim="800000"/>
            <a:headEnd/>
            <a:tailEnd/>
          </a:ln>
        </p:spPr>
        <p:txBody>
          <a:bodyPr wrap="none" anchor="ctr"/>
          <a:lstStyle/>
          <a:p>
            <a:endParaRPr lang="en-US"/>
          </a:p>
        </p:txBody>
      </p:sp>
      <p:sp>
        <p:nvSpPr>
          <p:cNvPr id="8195" name="Rectangle 2"/>
          <p:cNvSpPr>
            <a:spLocks noGrp="1" noChangeArrowheads="1"/>
          </p:cNvSpPr>
          <p:nvPr>
            <p:ph type="title"/>
          </p:nvPr>
        </p:nvSpPr>
        <p:spPr>
          <a:xfrm>
            <a:off x="685800" y="304800"/>
            <a:ext cx="8229600" cy="1143000"/>
          </a:xfrm>
        </p:spPr>
        <p:txBody>
          <a:bodyPr/>
          <a:lstStyle/>
          <a:p>
            <a:pPr eaLnBrk="1" hangingPunct="1"/>
            <a:r>
              <a:rPr lang="en-US" b="1" smtClean="0">
                <a:solidFill>
                  <a:schemeClr val="bg1"/>
                </a:solidFill>
              </a:rPr>
              <a:t>Why do people over-fish?</a:t>
            </a:r>
          </a:p>
        </p:txBody>
      </p:sp>
      <p:sp>
        <p:nvSpPr>
          <p:cNvPr id="8196" name="Text Box 6" descr="Water droplets"/>
          <p:cNvSpPr txBox="1">
            <a:spLocks noChangeArrowheads="1"/>
          </p:cNvSpPr>
          <p:nvPr/>
        </p:nvSpPr>
        <p:spPr bwMode="auto">
          <a:xfrm rot="-5400000">
            <a:off x="-2516187" y="3028950"/>
            <a:ext cx="6194425" cy="701675"/>
          </a:xfrm>
          <a:prstGeom prst="rect">
            <a:avLst/>
          </a:prstGeom>
          <a:blipFill dpi="0" rotWithShape="1">
            <a:blip r:embed="rId3" cstate="print">
              <a:alphaModFix amt="30000"/>
            </a:blip>
            <a:srcRect/>
            <a:tile tx="0" ty="0" sx="100000" sy="100000" flip="none" algn="tl"/>
          </a:blipFill>
          <a:ln w="9525">
            <a:noFill/>
            <a:miter lim="800000"/>
            <a:headEnd/>
            <a:tailEnd/>
          </a:ln>
        </p:spPr>
        <p:txBody>
          <a:bodyPr>
            <a:spAutoFit/>
          </a:bodyPr>
          <a:lstStyle/>
          <a:p>
            <a:pPr algn="ctr">
              <a:spcBef>
                <a:spcPct val="50000"/>
              </a:spcBef>
            </a:pPr>
            <a:r>
              <a:rPr lang="en-US" sz="4000">
                <a:solidFill>
                  <a:schemeClr val="bg1"/>
                </a:solidFill>
                <a:latin typeface="Georgia" pitchFamily="18" charset="0"/>
              </a:rPr>
              <a:t>Over-Fishing</a:t>
            </a:r>
          </a:p>
        </p:txBody>
      </p:sp>
      <p:pic>
        <p:nvPicPr>
          <p:cNvPr id="8197" name="Picture 9" descr="800px-Akwarium_domowe_rumuna"/>
          <p:cNvPicPr>
            <a:picLocks noChangeAspect="1" noChangeArrowheads="1"/>
          </p:cNvPicPr>
          <p:nvPr/>
        </p:nvPicPr>
        <p:blipFill>
          <a:blip r:embed="rId4" cstate="print"/>
          <a:srcRect/>
          <a:stretch>
            <a:fillRect/>
          </a:stretch>
        </p:blipFill>
        <p:spPr bwMode="auto">
          <a:xfrm>
            <a:off x="2819400" y="4305300"/>
            <a:ext cx="4114800" cy="2171700"/>
          </a:xfrm>
          <a:prstGeom prst="rect">
            <a:avLst/>
          </a:prstGeom>
          <a:noFill/>
          <a:ln w="9525">
            <a:noFill/>
            <a:miter lim="800000"/>
            <a:headEnd/>
            <a:tailEnd/>
          </a:ln>
        </p:spPr>
      </p:pic>
      <p:pic>
        <p:nvPicPr>
          <p:cNvPr id="8198" name="Picture 10" descr="687px-MahiMahi-bull"/>
          <p:cNvPicPr>
            <a:picLocks noChangeArrowheads="1"/>
          </p:cNvPicPr>
          <p:nvPr/>
        </p:nvPicPr>
        <p:blipFill>
          <a:blip r:embed="rId5" cstate="print"/>
          <a:srcRect/>
          <a:stretch>
            <a:fillRect/>
          </a:stretch>
        </p:blipFill>
        <p:spPr bwMode="auto">
          <a:xfrm>
            <a:off x="5181600" y="1701800"/>
            <a:ext cx="3108325" cy="2193925"/>
          </a:xfrm>
          <a:prstGeom prst="rect">
            <a:avLst/>
          </a:prstGeom>
          <a:noFill/>
          <a:ln w="9525">
            <a:noFill/>
            <a:miter lim="800000"/>
            <a:headEnd/>
            <a:tailEnd/>
          </a:ln>
        </p:spPr>
      </p:pic>
      <p:sp>
        <p:nvSpPr>
          <p:cNvPr id="9227" name="Text Box 11"/>
          <p:cNvSpPr txBox="1">
            <a:spLocks noChangeArrowheads="1"/>
          </p:cNvSpPr>
          <p:nvPr/>
        </p:nvSpPr>
        <p:spPr bwMode="auto">
          <a:xfrm>
            <a:off x="5181600" y="3886200"/>
            <a:ext cx="3124200" cy="339725"/>
          </a:xfrm>
          <a:prstGeom prst="rect">
            <a:avLst/>
          </a:prstGeom>
          <a:noFill/>
          <a:ln w="9525">
            <a:noFill/>
            <a:miter lim="800000"/>
            <a:headEnd/>
            <a:tailEnd/>
          </a:ln>
        </p:spPr>
        <p:txBody>
          <a:bodyPr>
            <a:spAutoFit/>
          </a:bodyPr>
          <a:lstStyle/>
          <a:p>
            <a:pPr algn="ctr">
              <a:lnSpc>
                <a:spcPct val="90000"/>
              </a:lnSpc>
              <a:spcBef>
                <a:spcPct val="20000"/>
              </a:spcBef>
            </a:pPr>
            <a:r>
              <a:rPr lang="en-US">
                <a:solidFill>
                  <a:schemeClr val="bg1"/>
                </a:solidFill>
              </a:rPr>
              <a:t>Entertainment &amp; Sport</a:t>
            </a:r>
          </a:p>
        </p:txBody>
      </p:sp>
      <p:sp>
        <p:nvSpPr>
          <p:cNvPr id="9228" name="Text Box 12"/>
          <p:cNvSpPr txBox="1">
            <a:spLocks noChangeArrowheads="1"/>
          </p:cNvSpPr>
          <p:nvPr/>
        </p:nvSpPr>
        <p:spPr bwMode="auto">
          <a:xfrm>
            <a:off x="2895600" y="6491288"/>
            <a:ext cx="4038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Aquariums</a:t>
            </a:r>
          </a:p>
        </p:txBody>
      </p:sp>
      <p:pic>
        <p:nvPicPr>
          <p:cNvPr id="8201" name="Picture 13" descr="Shrimp_Sandwich"/>
          <p:cNvPicPr>
            <a:picLocks noChangeArrowheads="1"/>
          </p:cNvPicPr>
          <p:nvPr/>
        </p:nvPicPr>
        <p:blipFill>
          <a:blip r:embed="rId6" cstate="print"/>
          <a:srcRect/>
          <a:stretch>
            <a:fillRect/>
          </a:stretch>
        </p:blipFill>
        <p:spPr bwMode="auto">
          <a:xfrm>
            <a:off x="1828800" y="1692275"/>
            <a:ext cx="3108325" cy="2193925"/>
          </a:xfrm>
          <a:prstGeom prst="rect">
            <a:avLst/>
          </a:prstGeom>
          <a:noFill/>
          <a:ln w="9525">
            <a:noFill/>
            <a:miter lim="800000"/>
            <a:headEnd/>
            <a:tailEnd/>
          </a:ln>
        </p:spPr>
      </p:pic>
      <p:sp>
        <p:nvSpPr>
          <p:cNvPr id="9231" name="Text Box 15"/>
          <p:cNvSpPr txBox="1">
            <a:spLocks noChangeArrowheads="1"/>
          </p:cNvSpPr>
          <p:nvPr/>
        </p:nvSpPr>
        <p:spPr bwMode="auto">
          <a:xfrm>
            <a:off x="1905000" y="3886200"/>
            <a:ext cx="30480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31"/>
                                        </p:tgtEl>
                                        <p:attrNameLst>
                                          <p:attrName>style.visibility</p:attrName>
                                        </p:attrNameLst>
                                      </p:cBhvr>
                                      <p:to>
                                        <p:strVal val="visible"/>
                                      </p:to>
                                    </p:set>
                                    <p:animEffect transition="in" filter="dissolve">
                                      <p:cBhvr>
                                        <p:cTn id="7" dur="500"/>
                                        <p:tgtEl>
                                          <p:spTgt spid="9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dissolve">
                                      <p:cBhvr>
                                        <p:cTn id="12" dur="500"/>
                                        <p:tgtEl>
                                          <p:spTgt spid="92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dissolve">
                                      <p:cBhvr>
                                        <p:cTn id="17"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P spid="9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rgbClr val="225AB4"/>
          </a:solidFill>
          <a:ln w="9525">
            <a:solidFill>
              <a:schemeClr val="tx1"/>
            </a:solidFill>
            <a:miter lim="800000"/>
            <a:headEnd/>
            <a:tailEnd/>
          </a:ln>
        </p:spPr>
        <p:txBody>
          <a:bodyPr wrap="none" anchor="ctr"/>
          <a:lstStyle/>
          <a:p>
            <a:pPr algn="ctr"/>
            <a:endParaRPr lang="en-US"/>
          </a:p>
        </p:txBody>
      </p:sp>
      <p:sp>
        <p:nvSpPr>
          <p:cNvPr id="9219" name="Rectangle 2"/>
          <p:cNvSpPr>
            <a:spLocks noGrp="1" noChangeArrowheads="1"/>
          </p:cNvSpPr>
          <p:nvPr>
            <p:ph type="title"/>
          </p:nvPr>
        </p:nvSpPr>
        <p:spPr>
          <a:xfrm>
            <a:off x="1066800" y="76200"/>
            <a:ext cx="8229600" cy="1143000"/>
          </a:xfrm>
        </p:spPr>
        <p:txBody>
          <a:bodyPr/>
          <a:lstStyle/>
          <a:p>
            <a:pPr eaLnBrk="1" hangingPunct="1"/>
            <a:r>
              <a:rPr lang="en-US" b="1" smtClean="0">
                <a:solidFill>
                  <a:schemeClr val="bg1"/>
                </a:solidFill>
              </a:rPr>
              <a:t>How do people over-fish?</a:t>
            </a:r>
          </a:p>
        </p:txBody>
      </p:sp>
      <p:sp>
        <p:nvSpPr>
          <p:cNvPr id="9220" name="Text Box 5" descr="Water droplets"/>
          <p:cNvSpPr txBox="1">
            <a:spLocks noChangeArrowheads="1"/>
          </p:cNvSpPr>
          <p:nvPr/>
        </p:nvSpPr>
        <p:spPr bwMode="auto">
          <a:xfrm rot="-5400000">
            <a:off x="-2516187" y="3028950"/>
            <a:ext cx="6194425" cy="701675"/>
          </a:xfrm>
          <a:prstGeom prst="rect">
            <a:avLst/>
          </a:prstGeom>
          <a:blipFill dpi="0" rotWithShape="1">
            <a:blip r:embed="rId3" cstate="print">
              <a:alphaModFix amt="30000"/>
            </a:blip>
            <a:srcRect/>
            <a:tile tx="0" ty="0" sx="100000" sy="100000" flip="none" algn="tl"/>
          </a:blipFill>
          <a:ln w="9525">
            <a:noFill/>
            <a:miter lim="800000"/>
            <a:headEnd/>
            <a:tailEnd/>
          </a:ln>
        </p:spPr>
        <p:txBody>
          <a:bodyPr>
            <a:spAutoFit/>
          </a:bodyPr>
          <a:lstStyle/>
          <a:p>
            <a:pPr algn="ctr">
              <a:spcBef>
                <a:spcPct val="50000"/>
              </a:spcBef>
            </a:pPr>
            <a:r>
              <a:rPr lang="en-US" sz="4000">
                <a:solidFill>
                  <a:schemeClr val="bg1"/>
                </a:solidFill>
                <a:latin typeface="Georgia" pitchFamily="18" charset="0"/>
              </a:rPr>
              <a:t>Over-Fishing</a:t>
            </a:r>
          </a:p>
        </p:txBody>
      </p:sp>
      <p:pic>
        <p:nvPicPr>
          <p:cNvPr id="10246" name="Picture 6" descr="blastfishinginpacific"/>
          <p:cNvPicPr>
            <a:picLocks noChangeArrowheads="1"/>
          </p:cNvPicPr>
          <p:nvPr/>
        </p:nvPicPr>
        <p:blipFill>
          <a:blip r:embed="rId4" cstate="print"/>
          <a:srcRect/>
          <a:stretch>
            <a:fillRect/>
          </a:stretch>
        </p:blipFill>
        <p:spPr bwMode="auto">
          <a:xfrm>
            <a:off x="1600200" y="4114800"/>
            <a:ext cx="3427413" cy="2376488"/>
          </a:xfrm>
          <a:prstGeom prst="rect">
            <a:avLst/>
          </a:prstGeom>
          <a:noFill/>
          <a:ln w="9525">
            <a:noFill/>
            <a:miter lim="800000"/>
            <a:headEnd/>
            <a:tailEnd/>
          </a:ln>
        </p:spPr>
      </p:pic>
      <p:sp>
        <p:nvSpPr>
          <p:cNvPr id="10251" name="Text Box 11"/>
          <p:cNvSpPr txBox="1">
            <a:spLocks noChangeArrowheads="1"/>
          </p:cNvSpPr>
          <p:nvPr/>
        </p:nvSpPr>
        <p:spPr bwMode="auto">
          <a:xfrm>
            <a:off x="1600200" y="3581400"/>
            <a:ext cx="34290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longlines</a:t>
            </a:r>
          </a:p>
        </p:txBody>
      </p:sp>
      <p:sp>
        <p:nvSpPr>
          <p:cNvPr id="10252" name="Text Box 12"/>
          <p:cNvSpPr txBox="1">
            <a:spLocks noChangeArrowheads="1"/>
          </p:cNvSpPr>
          <p:nvPr/>
        </p:nvSpPr>
        <p:spPr bwMode="auto">
          <a:xfrm>
            <a:off x="1524000" y="6477000"/>
            <a:ext cx="35052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dynamite &amp; poisons</a:t>
            </a:r>
          </a:p>
        </p:txBody>
      </p:sp>
      <p:sp>
        <p:nvSpPr>
          <p:cNvPr id="10253" name="Text Box 13"/>
          <p:cNvSpPr txBox="1">
            <a:spLocks noChangeArrowheads="1"/>
          </p:cNvSpPr>
          <p:nvPr/>
        </p:nvSpPr>
        <p:spPr bwMode="auto">
          <a:xfrm>
            <a:off x="5410200" y="5500688"/>
            <a:ext cx="3276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gillnets</a:t>
            </a:r>
          </a:p>
        </p:txBody>
      </p:sp>
      <p:pic>
        <p:nvPicPr>
          <p:cNvPr id="10255" name="Picture 15" descr="longlineResized"/>
          <p:cNvPicPr>
            <a:picLocks noChangeAspect="1" noChangeArrowheads="1"/>
          </p:cNvPicPr>
          <p:nvPr/>
        </p:nvPicPr>
        <p:blipFill>
          <a:blip r:embed="rId5" cstate="print"/>
          <a:srcRect/>
          <a:stretch>
            <a:fillRect/>
          </a:stretch>
        </p:blipFill>
        <p:spPr bwMode="auto">
          <a:xfrm>
            <a:off x="1600200" y="1219200"/>
            <a:ext cx="3436938" cy="2374900"/>
          </a:xfrm>
          <a:prstGeom prst="rect">
            <a:avLst/>
          </a:prstGeom>
          <a:noFill/>
          <a:ln w="9525">
            <a:noFill/>
            <a:miter lim="800000"/>
            <a:headEnd/>
            <a:tailEnd/>
          </a:ln>
        </p:spPr>
      </p:pic>
      <p:pic>
        <p:nvPicPr>
          <p:cNvPr id="10257" name="Picture 17" descr="Seafood Watch Gillnet C MBA"/>
          <p:cNvPicPr>
            <a:picLocks noChangeAspect="1" noChangeArrowheads="1"/>
          </p:cNvPicPr>
          <p:nvPr/>
        </p:nvPicPr>
        <p:blipFill>
          <a:blip r:embed="rId6" cstate="print"/>
          <a:srcRect/>
          <a:stretch>
            <a:fillRect/>
          </a:stretch>
        </p:blipFill>
        <p:spPr bwMode="auto">
          <a:xfrm>
            <a:off x="5334000" y="2147888"/>
            <a:ext cx="3365500" cy="3297237"/>
          </a:xfrm>
          <a:prstGeom prst="rect">
            <a:avLst/>
          </a:prstGeom>
          <a:noFill/>
          <a:ln w="9525">
            <a:noFill/>
            <a:miter lim="800000"/>
            <a:headEnd/>
            <a:tailEnd/>
          </a:ln>
        </p:spPr>
      </p:pic>
      <p:sp>
        <p:nvSpPr>
          <p:cNvPr id="10258" name="Text Box 18"/>
          <p:cNvSpPr txBox="1">
            <a:spLocks noChangeArrowheads="1"/>
          </p:cNvSpPr>
          <p:nvPr/>
        </p:nvSpPr>
        <p:spPr bwMode="auto">
          <a:xfrm rot="5400000">
            <a:off x="7094538" y="3663950"/>
            <a:ext cx="3429000" cy="244475"/>
          </a:xfrm>
          <a:prstGeom prst="rect">
            <a:avLst/>
          </a:prstGeom>
          <a:noFill/>
          <a:ln w="9525">
            <a:noFill/>
            <a:miter lim="800000"/>
            <a:headEnd/>
            <a:tailEnd/>
          </a:ln>
        </p:spPr>
        <p:txBody>
          <a:bodyPr>
            <a:spAutoFit/>
          </a:bodyPr>
          <a:lstStyle/>
          <a:p>
            <a:pPr algn="ctr">
              <a:spcBef>
                <a:spcPct val="50000"/>
              </a:spcBef>
            </a:pPr>
            <a:r>
              <a:rPr lang="en-US" sz="1000">
                <a:solidFill>
                  <a:schemeClr val="bg1"/>
                </a:solidFill>
              </a:rPr>
              <a:t>Photo courtesy of Monterey Bay Aquarium Foundation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dissolve">
                                      <p:cBhvr>
                                        <p:cTn id="7" dur="500"/>
                                        <p:tgtEl>
                                          <p:spTgt spid="102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51"/>
                                        </p:tgtEl>
                                        <p:attrNameLst>
                                          <p:attrName>style.visibility</p:attrName>
                                        </p:attrNameLst>
                                      </p:cBhvr>
                                      <p:to>
                                        <p:strVal val="visible"/>
                                      </p:to>
                                    </p:set>
                                    <p:animEffect transition="in" filter="dissolve">
                                      <p:cBhvr>
                                        <p:cTn id="10" dur="500"/>
                                        <p:tgtEl>
                                          <p:spTgt spid="102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dissolve">
                                      <p:cBhvr>
                                        <p:cTn id="15" dur="500"/>
                                        <p:tgtEl>
                                          <p:spTgt spid="1024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52"/>
                                        </p:tgtEl>
                                        <p:attrNameLst>
                                          <p:attrName>style.visibility</p:attrName>
                                        </p:attrNameLst>
                                      </p:cBhvr>
                                      <p:to>
                                        <p:strVal val="visible"/>
                                      </p:to>
                                    </p:set>
                                    <p:animEffect transition="in" filter="dissolve">
                                      <p:cBhvr>
                                        <p:cTn id="18" dur="500"/>
                                        <p:tgtEl>
                                          <p:spTgt spid="102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257"/>
                                        </p:tgtEl>
                                        <p:attrNameLst>
                                          <p:attrName>style.visibility</p:attrName>
                                        </p:attrNameLst>
                                      </p:cBhvr>
                                      <p:to>
                                        <p:strVal val="visible"/>
                                      </p:to>
                                    </p:set>
                                    <p:animEffect transition="in" filter="dissolve">
                                      <p:cBhvr>
                                        <p:cTn id="23" dur="500"/>
                                        <p:tgtEl>
                                          <p:spTgt spid="1025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53"/>
                                        </p:tgtEl>
                                        <p:attrNameLst>
                                          <p:attrName>style.visibility</p:attrName>
                                        </p:attrNameLst>
                                      </p:cBhvr>
                                      <p:to>
                                        <p:strVal val="visible"/>
                                      </p:to>
                                    </p:set>
                                    <p:animEffect transition="in" filter="dissolve">
                                      <p:cBhvr>
                                        <p:cTn id="26" dur="500"/>
                                        <p:tgtEl>
                                          <p:spTgt spid="1025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258"/>
                                        </p:tgtEl>
                                        <p:attrNameLst>
                                          <p:attrName>style.visibility</p:attrName>
                                        </p:attrNameLst>
                                      </p:cBhvr>
                                      <p:to>
                                        <p:strVal val="visible"/>
                                      </p:to>
                                    </p:set>
                                    <p:animEffect transition="in" filter="dissolve">
                                      <p:cBhvr>
                                        <p:cTn id="29"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P spid="10253" grpId="0"/>
      <p:bldP spid="102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858000"/>
          </a:xfrm>
          <a:prstGeom prst="rect">
            <a:avLst/>
          </a:prstGeom>
          <a:solidFill>
            <a:srgbClr val="225AB4"/>
          </a:solidFill>
          <a:ln w="9525">
            <a:solidFill>
              <a:schemeClr val="tx1"/>
            </a:solidFill>
            <a:miter lim="800000"/>
            <a:headEnd/>
            <a:tailEnd/>
          </a:ln>
        </p:spPr>
        <p:txBody>
          <a:bodyPr wrap="none" anchor="ctr"/>
          <a:lstStyle/>
          <a:p>
            <a:endParaRPr lang="en-US"/>
          </a:p>
        </p:txBody>
      </p:sp>
      <p:sp>
        <p:nvSpPr>
          <p:cNvPr id="10243" name="Rectangle 2"/>
          <p:cNvSpPr>
            <a:spLocks noGrp="1" noChangeArrowheads="1"/>
          </p:cNvSpPr>
          <p:nvPr>
            <p:ph type="title"/>
          </p:nvPr>
        </p:nvSpPr>
        <p:spPr>
          <a:xfrm>
            <a:off x="914400" y="304800"/>
            <a:ext cx="8229600" cy="1143000"/>
          </a:xfrm>
        </p:spPr>
        <p:txBody>
          <a:bodyPr/>
          <a:lstStyle/>
          <a:p>
            <a:pPr eaLnBrk="1" hangingPunct="1"/>
            <a:r>
              <a:rPr lang="en-US" sz="4000" b="1" smtClean="0">
                <a:solidFill>
                  <a:schemeClr val="bg1"/>
                </a:solidFill>
              </a:rPr>
              <a:t>Over-fishing threatens the coral reef habitat</a:t>
            </a:r>
          </a:p>
        </p:txBody>
      </p:sp>
      <p:sp>
        <p:nvSpPr>
          <p:cNvPr id="10244" name="Rectangle 3"/>
          <p:cNvSpPr>
            <a:spLocks noGrp="1" noChangeArrowheads="1"/>
          </p:cNvSpPr>
          <p:nvPr>
            <p:ph type="body" idx="1"/>
          </p:nvPr>
        </p:nvSpPr>
        <p:spPr>
          <a:xfrm>
            <a:off x="1371600" y="1676400"/>
            <a:ext cx="7162800" cy="4343400"/>
          </a:xfrm>
        </p:spPr>
        <p:txBody>
          <a:bodyPr/>
          <a:lstStyle/>
          <a:p>
            <a:pPr eaLnBrk="1" hangingPunct="1"/>
            <a:r>
              <a:rPr lang="en-US" smtClean="0">
                <a:solidFill>
                  <a:schemeClr val="bg1"/>
                </a:solidFill>
              </a:rPr>
              <a:t>Fish caught too young cannot grow old to reproduce and contribute to fish population</a:t>
            </a:r>
          </a:p>
          <a:p>
            <a:pPr eaLnBrk="1" hangingPunct="1"/>
            <a:r>
              <a:rPr lang="en-US" smtClean="0">
                <a:solidFill>
                  <a:schemeClr val="bg1"/>
                </a:solidFill>
              </a:rPr>
              <a:t>Fewer fish are available to provide food for other marine organisms</a:t>
            </a:r>
          </a:p>
          <a:p>
            <a:pPr eaLnBrk="1" hangingPunct="1"/>
            <a:r>
              <a:rPr lang="en-US" smtClean="0">
                <a:solidFill>
                  <a:schemeClr val="bg1"/>
                </a:solidFill>
              </a:rPr>
              <a:t>Some fish eat algae and where there are less of these fish, algae grows too thick and smothers the reef</a:t>
            </a:r>
          </a:p>
        </p:txBody>
      </p:sp>
      <p:sp>
        <p:nvSpPr>
          <p:cNvPr id="10245" name="Text Box 5" descr="Water droplets"/>
          <p:cNvSpPr txBox="1">
            <a:spLocks noChangeArrowheads="1"/>
          </p:cNvSpPr>
          <p:nvPr/>
        </p:nvSpPr>
        <p:spPr bwMode="auto">
          <a:xfrm rot="-5400000">
            <a:off x="-2516187" y="3028950"/>
            <a:ext cx="6194425" cy="701675"/>
          </a:xfrm>
          <a:prstGeom prst="rect">
            <a:avLst/>
          </a:prstGeom>
          <a:blipFill dpi="0" rotWithShape="1">
            <a:blip r:embed="rId3" cstate="print">
              <a:alphaModFix amt="30000"/>
            </a:blip>
            <a:srcRect/>
            <a:tile tx="0" ty="0" sx="100000" sy="100000" flip="none" algn="tl"/>
          </a:blipFill>
          <a:ln w="9525">
            <a:noFill/>
            <a:miter lim="800000"/>
            <a:headEnd/>
            <a:tailEnd/>
          </a:ln>
        </p:spPr>
        <p:txBody>
          <a:bodyPr>
            <a:spAutoFit/>
          </a:bodyPr>
          <a:lstStyle/>
          <a:p>
            <a:pPr algn="ctr">
              <a:spcBef>
                <a:spcPct val="50000"/>
              </a:spcBef>
            </a:pPr>
            <a:r>
              <a:rPr lang="en-US" sz="4000">
                <a:solidFill>
                  <a:schemeClr val="bg1"/>
                </a:solidFill>
                <a:latin typeface="Georgia" pitchFamily="18" charset="0"/>
              </a:rPr>
              <a:t>Over-Fishing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2819</TotalTime>
  <Words>1933</Words>
  <Application>Microsoft Office PowerPoint</Application>
  <PresentationFormat>On-screen Show (4:3)</PresentationFormat>
  <Paragraphs>132</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Georgia</vt:lpstr>
      <vt:lpstr>Default Design</vt:lpstr>
      <vt:lpstr>Human Impacts on  Our Coral Reefs</vt:lpstr>
      <vt:lpstr>What is sedimentation?</vt:lpstr>
      <vt:lpstr>How does sediment travel?</vt:lpstr>
      <vt:lpstr>What are human causes of sedimentation?</vt:lpstr>
      <vt:lpstr>How does sedimentation threaten the coral reef habitat?</vt:lpstr>
      <vt:lpstr>Slide 6</vt:lpstr>
      <vt:lpstr>Why do people over-fish?</vt:lpstr>
      <vt:lpstr>How do people over-fish?</vt:lpstr>
      <vt:lpstr>Over-fishing threatens the coral reef habitat</vt:lpstr>
      <vt:lpstr>How do people use the reef  for recreation?</vt:lpstr>
      <vt:lpstr>How are people careless  with the reef?</vt:lpstr>
      <vt:lpstr>What can you do to protect the reef?</vt:lpstr>
      <vt:lpstr>Pollution</vt:lpstr>
      <vt:lpstr>What is climate change?</vt:lpstr>
      <vt:lpstr>What causes climate change?</vt:lpstr>
      <vt:lpstr>Human sources of climate change</vt:lpstr>
      <vt:lpstr>How does climate change affect the coral reef habitat?</vt:lpstr>
      <vt:lpstr>Human Impacts on the Ocean</vt:lpstr>
      <vt:lpstr>The End</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Impacts on Our Coral Reefs - Part 3</dc:title>
  <dc:creator>Amanda J. Cummins</dc:creator>
  <cp:lastModifiedBy>Caryn</cp:lastModifiedBy>
  <cp:revision>73</cp:revision>
  <dcterms:created xsi:type="dcterms:W3CDTF">2007-04-19T00:19:06Z</dcterms:created>
  <dcterms:modified xsi:type="dcterms:W3CDTF">2016-03-31T02:32:46Z</dcterms:modified>
  <cp:category>completed April 2007, revised and posted July 2007</cp:category>
</cp:coreProperties>
</file>